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62"/>
  </p:notesMasterIdLst>
  <p:handoutMasterIdLst>
    <p:handoutMasterId r:id="rId63"/>
  </p:handoutMasterIdLst>
  <p:sldIdLst>
    <p:sldId id="259" r:id="rId2"/>
    <p:sldId id="260" r:id="rId3"/>
    <p:sldId id="261" r:id="rId4"/>
    <p:sldId id="262" r:id="rId5"/>
    <p:sldId id="263" r:id="rId6"/>
    <p:sldId id="264" r:id="rId7"/>
    <p:sldId id="265" r:id="rId8"/>
    <p:sldId id="268" r:id="rId9"/>
    <p:sldId id="269" r:id="rId10"/>
    <p:sldId id="270" r:id="rId11"/>
    <p:sldId id="271" r:id="rId12"/>
    <p:sldId id="272" r:id="rId13"/>
    <p:sldId id="273" r:id="rId14"/>
    <p:sldId id="274" r:id="rId15"/>
    <p:sldId id="275" r:id="rId16"/>
    <p:sldId id="326" r:id="rId17"/>
    <p:sldId id="277" r:id="rId18"/>
    <p:sldId id="278" r:id="rId19"/>
    <p:sldId id="279" r:id="rId20"/>
    <p:sldId id="280" r:id="rId21"/>
    <p:sldId id="281" r:id="rId22"/>
    <p:sldId id="327" r:id="rId23"/>
    <p:sldId id="337" r:id="rId24"/>
    <p:sldId id="285" r:id="rId25"/>
    <p:sldId id="345" r:id="rId26"/>
    <p:sldId id="335" r:id="rId27"/>
    <p:sldId id="290" r:id="rId28"/>
    <p:sldId id="338" r:id="rId29"/>
    <p:sldId id="348" r:id="rId30"/>
    <p:sldId id="330" r:id="rId31"/>
    <p:sldId id="292" r:id="rId32"/>
    <p:sldId id="293" r:id="rId33"/>
    <p:sldId id="349" r:id="rId34"/>
    <p:sldId id="350" r:id="rId35"/>
    <p:sldId id="351" r:id="rId36"/>
    <p:sldId id="296" r:id="rId37"/>
    <p:sldId id="297" r:id="rId38"/>
    <p:sldId id="298" r:id="rId39"/>
    <p:sldId id="344" r:id="rId40"/>
    <p:sldId id="301" r:id="rId41"/>
    <p:sldId id="302" r:id="rId42"/>
    <p:sldId id="303" r:id="rId43"/>
    <p:sldId id="304" r:id="rId44"/>
    <p:sldId id="307" r:id="rId45"/>
    <p:sldId id="308" r:id="rId46"/>
    <p:sldId id="309" r:id="rId47"/>
    <p:sldId id="310" r:id="rId48"/>
    <p:sldId id="311" r:id="rId49"/>
    <p:sldId id="347" r:id="rId50"/>
    <p:sldId id="312" r:id="rId51"/>
    <p:sldId id="313" r:id="rId52"/>
    <p:sldId id="317" r:id="rId53"/>
    <p:sldId id="334" r:id="rId54"/>
    <p:sldId id="319" r:id="rId55"/>
    <p:sldId id="320" r:id="rId56"/>
    <p:sldId id="321" r:id="rId57"/>
    <p:sldId id="322" r:id="rId58"/>
    <p:sldId id="323" r:id="rId59"/>
    <p:sldId id="324" r:id="rId60"/>
    <p:sldId id="325" r:id="rId6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85" autoAdjust="0"/>
  </p:normalViewPr>
  <p:slideViewPr>
    <p:cSldViewPr>
      <p:cViewPr varScale="1">
        <p:scale>
          <a:sx n="67" d="100"/>
          <a:sy n="67" d="100"/>
        </p:scale>
        <p:origin x="1650" y="66"/>
      </p:cViewPr>
      <p:guideLst>
        <p:guide orient="horz" pos="2160"/>
        <p:guide pos="2880"/>
      </p:guideLst>
    </p:cSldViewPr>
  </p:slideViewPr>
  <p:notesTextViewPr>
    <p:cViewPr>
      <p:scale>
        <a:sx n="3" d="2"/>
        <a:sy n="3" d="2"/>
      </p:scale>
      <p:origin x="0" y="0"/>
    </p:cViewPr>
  </p:notesTextViewPr>
  <p:sorterViewPr>
    <p:cViewPr>
      <p:scale>
        <a:sx n="100" d="100"/>
        <a:sy n="100" d="100"/>
      </p:scale>
      <p:origin x="0" y="11466"/>
    </p:cViewPr>
  </p:sorterViewPr>
  <p:notesViewPr>
    <p:cSldViewPr>
      <p:cViewPr varScale="1">
        <p:scale>
          <a:sx n="65" d="100"/>
          <a:sy n="65" d="100"/>
        </p:scale>
        <p:origin x="-3101" y="-91"/>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1DF6F-B7D7-4F55-BD8F-4930F5A0725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16F1700-1453-4BAE-961A-BE1EE9A8A444}">
      <dgm:prSet custT="1"/>
      <dgm:spPr>
        <a:noFill/>
        <a:ln>
          <a:solidFill>
            <a:schemeClr val="tx1"/>
          </a:solidFill>
        </a:ln>
      </dgm:spPr>
      <dgm:t>
        <a:bodyPr/>
        <a:lstStyle/>
        <a:p>
          <a:pPr rtl="0"/>
          <a:r>
            <a:rPr lang="en-US" sz="3200" b="1" dirty="0" smtClean="0">
              <a:solidFill>
                <a:schemeClr val="tx1"/>
              </a:solidFill>
            </a:rPr>
            <a:t>Standard mileage rate includes:</a:t>
          </a:r>
          <a:endParaRPr lang="en-US" sz="3200" dirty="0">
            <a:solidFill>
              <a:schemeClr val="tx1"/>
            </a:solidFill>
          </a:endParaRPr>
        </a:p>
      </dgm:t>
    </dgm:pt>
    <dgm:pt modelId="{6D7C29EB-9BF3-42C2-9001-F183CF21CDCD}" type="parTrans" cxnId="{BBC26E35-1717-4DC2-90DD-0CE4D4D78581}">
      <dgm:prSet/>
      <dgm:spPr/>
      <dgm:t>
        <a:bodyPr/>
        <a:lstStyle/>
        <a:p>
          <a:endParaRPr lang="en-US" sz="1600"/>
        </a:p>
      </dgm:t>
    </dgm:pt>
    <dgm:pt modelId="{649AD1F1-0ED1-4482-978A-1A3983381F12}" type="sibTrans" cxnId="{BBC26E35-1717-4DC2-90DD-0CE4D4D78581}">
      <dgm:prSet/>
      <dgm:spPr/>
      <dgm:t>
        <a:bodyPr/>
        <a:lstStyle/>
        <a:p>
          <a:endParaRPr lang="en-US" sz="1600"/>
        </a:p>
      </dgm:t>
    </dgm:pt>
    <dgm:pt modelId="{549DA890-8072-4471-B1B3-D82AFD5E6C27}">
      <dgm:prSet custT="1"/>
      <dgm:spPr/>
      <dgm:t>
        <a:bodyPr/>
        <a:lstStyle/>
        <a:p>
          <a:pPr rtl="0"/>
          <a:r>
            <a:rPr lang="en-US" sz="2400" b="1" dirty="0" smtClean="0"/>
            <a:t>Car depreciation</a:t>
          </a:r>
          <a:endParaRPr lang="en-US" sz="2400" dirty="0"/>
        </a:p>
      </dgm:t>
    </dgm:pt>
    <dgm:pt modelId="{5799F5ED-180C-4945-87D4-132038B9065A}" type="parTrans" cxnId="{F416CCCE-7E25-4340-9E8D-057D53E29717}">
      <dgm:prSet/>
      <dgm:spPr/>
      <dgm:t>
        <a:bodyPr/>
        <a:lstStyle/>
        <a:p>
          <a:endParaRPr lang="en-US" sz="1600"/>
        </a:p>
      </dgm:t>
    </dgm:pt>
    <dgm:pt modelId="{98CD590D-4C90-4BE9-9FB9-22F2037EB832}" type="sibTrans" cxnId="{F416CCCE-7E25-4340-9E8D-057D53E29717}">
      <dgm:prSet/>
      <dgm:spPr/>
      <dgm:t>
        <a:bodyPr/>
        <a:lstStyle/>
        <a:p>
          <a:endParaRPr lang="en-US" sz="1600"/>
        </a:p>
      </dgm:t>
    </dgm:pt>
    <dgm:pt modelId="{DEDFABC5-A3A1-4392-BEF3-68A1D3016D52}">
      <dgm:prSet custT="1"/>
      <dgm:spPr/>
      <dgm:t>
        <a:bodyPr/>
        <a:lstStyle/>
        <a:p>
          <a:pPr rtl="0"/>
          <a:r>
            <a:rPr lang="en-US" sz="2400" b="1" dirty="0" smtClean="0"/>
            <a:t>Gasoline, oil, etc.</a:t>
          </a:r>
          <a:endParaRPr lang="en-US" sz="2400" dirty="0"/>
        </a:p>
      </dgm:t>
    </dgm:pt>
    <dgm:pt modelId="{5EA438C9-5294-41EA-B80D-B205AEFD4630}" type="parTrans" cxnId="{EF53E61C-FFB4-4785-8265-84AD8BAE0B21}">
      <dgm:prSet/>
      <dgm:spPr/>
      <dgm:t>
        <a:bodyPr/>
        <a:lstStyle/>
        <a:p>
          <a:endParaRPr lang="en-US" sz="1600"/>
        </a:p>
      </dgm:t>
    </dgm:pt>
    <dgm:pt modelId="{465FF960-9220-4904-BFBB-7F84FDD13DE5}" type="sibTrans" cxnId="{EF53E61C-FFB4-4785-8265-84AD8BAE0B21}">
      <dgm:prSet/>
      <dgm:spPr/>
      <dgm:t>
        <a:bodyPr/>
        <a:lstStyle/>
        <a:p>
          <a:endParaRPr lang="en-US" sz="1600"/>
        </a:p>
      </dgm:t>
    </dgm:pt>
    <dgm:pt modelId="{5E05BB31-9D0D-4664-BA2C-C41BC159FA3C}">
      <dgm:prSet custT="1"/>
      <dgm:spPr/>
      <dgm:t>
        <a:bodyPr/>
        <a:lstStyle/>
        <a:p>
          <a:pPr rtl="0"/>
          <a:r>
            <a:rPr lang="en-US" sz="2400" b="1" dirty="0" smtClean="0"/>
            <a:t>Repairs and maintenance</a:t>
          </a:r>
          <a:endParaRPr lang="en-US" sz="2400" dirty="0"/>
        </a:p>
      </dgm:t>
    </dgm:pt>
    <dgm:pt modelId="{B866F35B-2CA2-4D7A-897A-4B98BAC2BA46}" type="parTrans" cxnId="{4C39B4C9-85DE-4B93-A8B7-EBC8CCE75562}">
      <dgm:prSet/>
      <dgm:spPr/>
      <dgm:t>
        <a:bodyPr/>
        <a:lstStyle/>
        <a:p>
          <a:endParaRPr lang="en-US" sz="1600"/>
        </a:p>
      </dgm:t>
    </dgm:pt>
    <dgm:pt modelId="{6180784B-C104-474C-ABAA-20CFAD8D0827}" type="sibTrans" cxnId="{4C39B4C9-85DE-4B93-A8B7-EBC8CCE75562}">
      <dgm:prSet/>
      <dgm:spPr/>
      <dgm:t>
        <a:bodyPr/>
        <a:lstStyle/>
        <a:p>
          <a:endParaRPr lang="en-US" sz="1600"/>
        </a:p>
      </dgm:t>
    </dgm:pt>
    <dgm:pt modelId="{80254F25-BC98-4DB0-9AB8-733F96EEC7A1}">
      <dgm:prSet custT="1"/>
      <dgm:spPr/>
      <dgm:t>
        <a:bodyPr/>
        <a:lstStyle/>
        <a:p>
          <a:pPr rtl="0"/>
          <a:r>
            <a:rPr lang="en-US" sz="2400" b="1" dirty="0" smtClean="0"/>
            <a:t>Insurance</a:t>
          </a:r>
          <a:endParaRPr lang="en-US" sz="2400" dirty="0"/>
        </a:p>
      </dgm:t>
    </dgm:pt>
    <dgm:pt modelId="{B664F389-B86A-45F5-82EF-D84A5583D61C}" type="parTrans" cxnId="{4A957D8B-8F09-48E2-81D3-7866C79BEFCF}">
      <dgm:prSet/>
      <dgm:spPr/>
      <dgm:t>
        <a:bodyPr/>
        <a:lstStyle/>
        <a:p>
          <a:endParaRPr lang="en-US" sz="1600"/>
        </a:p>
      </dgm:t>
    </dgm:pt>
    <dgm:pt modelId="{608CAB81-0B28-4996-8C13-0C42B9AEE08E}" type="sibTrans" cxnId="{4A957D8B-8F09-48E2-81D3-7866C79BEFCF}">
      <dgm:prSet/>
      <dgm:spPr/>
      <dgm:t>
        <a:bodyPr/>
        <a:lstStyle/>
        <a:p>
          <a:endParaRPr lang="en-US" sz="1600"/>
        </a:p>
      </dgm:t>
    </dgm:pt>
    <dgm:pt modelId="{45C9C3F9-52AB-4540-8529-EE6B23AC0AB3}">
      <dgm:prSet custT="1"/>
      <dgm:spPr/>
      <dgm:t>
        <a:bodyPr/>
        <a:lstStyle/>
        <a:p>
          <a:pPr rtl="0"/>
          <a:r>
            <a:rPr lang="en-US" sz="2400" b="1" dirty="0" smtClean="0"/>
            <a:t>Car registration (non-tax portion)</a:t>
          </a:r>
          <a:endParaRPr lang="en-US" sz="2400" dirty="0"/>
        </a:p>
      </dgm:t>
    </dgm:pt>
    <dgm:pt modelId="{27016AB2-4801-48B0-B0FC-1B1BE67758FF}" type="parTrans" cxnId="{2A6780D1-94E3-4469-A78C-03B3B33DE706}">
      <dgm:prSet/>
      <dgm:spPr/>
      <dgm:t>
        <a:bodyPr/>
        <a:lstStyle/>
        <a:p>
          <a:endParaRPr lang="en-US" sz="1600"/>
        </a:p>
      </dgm:t>
    </dgm:pt>
    <dgm:pt modelId="{79968955-C3E9-498E-8AC8-7BA3178EDFC5}" type="sibTrans" cxnId="{2A6780D1-94E3-4469-A78C-03B3B33DE706}">
      <dgm:prSet/>
      <dgm:spPr/>
      <dgm:t>
        <a:bodyPr/>
        <a:lstStyle/>
        <a:p>
          <a:endParaRPr lang="en-US" sz="1600"/>
        </a:p>
      </dgm:t>
    </dgm:pt>
    <dgm:pt modelId="{D3DCB48C-D438-498A-B099-D40C6085797A}">
      <dgm:prSet custT="1"/>
      <dgm:spPr>
        <a:noFill/>
        <a:ln>
          <a:solidFill>
            <a:schemeClr val="tx1"/>
          </a:solidFill>
        </a:ln>
      </dgm:spPr>
      <dgm:t>
        <a:bodyPr/>
        <a:lstStyle/>
        <a:p>
          <a:pPr rtl="0"/>
          <a:r>
            <a:rPr lang="en-US" sz="3200" b="1" dirty="0" smtClean="0">
              <a:solidFill>
                <a:schemeClr val="tx1"/>
              </a:solidFill>
            </a:rPr>
            <a:t>Standard mileage rate does </a:t>
          </a:r>
          <a:r>
            <a:rPr lang="en-US" sz="3200" b="1" u="sng" dirty="0" smtClean="0">
              <a:solidFill>
                <a:srgbClr val="0000FF"/>
              </a:solidFill>
            </a:rPr>
            <a:t>not</a:t>
          </a:r>
          <a:r>
            <a:rPr lang="en-US" sz="3200" b="1" dirty="0" smtClean="0">
              <a:solidFill>
                <a:schemeClr val="tx1"/>
              </a:solidFill>
            </a:rPr>
            <a:t> include:</a:t>
          </a:r>
          <a:endParaRPr lang="en-US" sz="3200" dirty="0">
            <a:solidFill>
              <a:schemeClr val="tx1"/>
            </a:solidFill>
          </a:endParaRPr>
        </a:p>
      </dgm:t>
    </dgm:pt>
    <dgm:pt modelId="{E251C602-B168-428C-A717-7D891045CE25}" type="parTrans" cxnId="{53089DBD-4844-4C07-B929-E3ACD274B7DD}">
      <dgm:prSet/>
      <dgm:spPr/>
      <dgm:t>
        <a:bodyPr/>
        <a:lstStyle/>
        <a:p>
          <a:endParaRPr lang="en-US" sz="1600"/>
        </a:p>
      </dgm:t>
    </dgm:pt>
    <dgm:pt modelId="{83203A61-5BC4-48FA-B1B7-36525C757D5A}" type="sibTrans" cxnId="{53089DBD-4844-4C07-B929-E3ACD274B7DD}">
      <dgm:prSet/>
      <dgm:spPr/>
      <dgm:t>
        <a:bodyPr/>
        <a:lstStyle/>
        <a:p>
          <a:endParaRPr lang="en-US" sz="1600"/>
        </a:p>
      </dgm:t>
    </dgm:pt>
    <dgm:pt modelId="{600D6C6D-6720-4E64-9A96-FD7C927DE04D}">
      <dgm:prSet custT="1"/>
      <dgm:spPr/>
      <dgm:t>
        <a:bodyPr/>
        <a:lstStyle/>
        <a:p>
          <a:pPr rtl="0"/>
          <a:r>
            <a:rPr lang="en-US" sz="2400" b="1" dirty="0" smtClean="0"/>
            <a:t>Parking</a:t>
          </a:r>
          <a:endParaRPr lang="en-US" sz="2400" dirty="0"/>
        </a:p>
      </dgm:t>
    </dgm:pt>
    <dgm:pt modelId="{0619F8B1-73D1-4FEA-9418-8D59791CA610}" type="parTrans" cxnId="{712B123D-95A1-4010-AC5F-E0DB954FE311}">
      <dgm:prSet/>
      <dgm:spPr/>
      <dgm:t>
        <a:bodyPr/>
        <a:lstStyle/>
        <a:p>
          <a:endParaRPr lang="en-US" sz="1600"/>
        </a:p>
      </dgm:t>
    </dgm:pt>
    <dgm:pt modelId="{DCBDC202-1F16-4808-B7DE-D9813C6651F6}" type="sibTrans" cxnId="{712B123D-95A1-4010-AC5F-E0DB954FE311}">
      <dgm:prSet/>
      <dgm:spPr/>
      <dgm:t>
        <a:bodyPr/>
        <a:lstStyle/>
        <a:p>
          <a:endParaRPr lang="en-US" sz="1600"/>
        </a:p>
      </dgm:t>
    </dgm:pt>
    <dgm:pt modelId="{D36E4B28-12BD-4652-9FCF-F16902FA888D}">
      <dgm:prSet custT="1"/>
      <dgm:spPr/>
      <dgm:t>
        <a:bodyPr/>
        <a:lstStyle/>
        <a:p>
          <a:pPr rtl="0"/>
          <a:r>
            <a:rPr lang="en-US" sz="2400" b="1" dirty="0" smtClean="0"/>
            <a:t>Tolls</a:t>
          </a:r>
          <a:endParaRPr lang="en-US" sz="2400" dirty="0"/>
        </a:p>
      </dgm:t>
    </dgm:pt>
    <dgm:pt modelId="{6BB8A7CC-833C-445C-AA30-D45F4E7F000A}" type="parTrans" cxnId="{2B520A7E-ED37-46B8-8FAF-B8231F0F9E71}">
      <dgm:prSet/>
      <dgm:spPr/>
      <dgm:t>
        <a:bodyPr/>
        <a:lstStyle/>
        <a:p>
          <a:endParaRPr lang="en-US" sz="1600"/>
        </a:p>
      </dgm:t>
    </dgm:pt>
    <dgm:pt modelId="{DA009ECE-9AA8-41A9-B64F-5F4FB38E99D2}" type="sibTrans" cxnId="{2B520A7E-ED37-46B8-8FAF-B8231F0F9E71}">
      <dgm:prSet/>
      <dgm:spPr/>
      <dgm:t>
        <a:bodyPr/>
        <a:lstStyle/>
        <a:p>
          <a:endParaRPr lang="en-US" sz="1600"/>
        </a:p>
      </dgm:t>
    </dgm:pt>
    <dgm:pt modelId="{43B69B8B-54E9-4718-B674-29E358EBAD2A}">
      <dgm:prSet custT="1"/>
      <dgm:spPr/>
      <dgm:t>
        <a:bodyPr/>
        <a:lstStyle/>
        <a:p>
          <a:pPr rtl="0"/>
          <a:r>
            <a:rPr lang="en-US" sz="2400" b="1" dirty="0" smtClean="0"/>
            <a:t>Car registration (business part of property tax portion)</a:t>
          </a:r>
          <a:endParaRPr lang="en-US" sz="2400" b="1" dirty="0"/>
        </a:p>
      </dgm:t>
    </dgm:pt>
    <dgm:pt modelId="{4883F459-FB70-4279-96F3-4F1EDD840CBC}" type="parTrans" cxnId="{C574D16C-9543-40F3-B29E-1B89BAC8F86A}">
      <dgm:prSet/>
      <dgm:spPr/>
      <dgm:t>
        <a:bodyPr/>
        <a:lstStyle/>
        <a:p>
          <a:endParaRPr lang="en-US" sz="1600"/>
        </a:p>
      </dgm:t>
    </dgm:pt>
    <dgm:pt modelId="{40961E8A-8597-40ED-AD27-537E1F6EB39A}" type="sibTrans" cxnId="{C574D16C-9543-40F3-B29E-1B89BAC8F86A}">
      <dgm:prSet/>
      <dgm:spPr/>
      <dgm:t>
        <a:bodyPr/>
        <a:lstStyle/>
        <a:p>
          <a:endParaRPr lang="en-US" sz="1600"/>
        </a:p>
      </dgm:t>
    </dgm:pt>
    <dgm:pt modelId="{90B66B8B-DCF4-4A94-B609-EA83F2C4560D}" type="pres">
      <dgm:prSet presAssocID="{CED1DF6F-B7D7-4F55-BD8F-4930F5A07257}" presName="Name0" presStyleCnt="0">
        <dgm:presLayoutVars>
          <dgm:dir/>
          <dgm:animLvl val="lvl"/>
          <dgm:resizeHandles val="exact"/>
        </dgm:presLayoutVars>
      </dgm:prSet>
      <dgm:spPr/>
      <dgm:t>
        <a:bodyPr/>
        <a:lstStyle/>
        <a:p>
          <a:endParaRPr lang="en-US"/>
        </a:p>
      </dgm:t>
    </dgm:pt>
    <dgm:pt modelId="{86FBB507-9F6E-4F8C-9AFC-1224CBE05DD4}" type="pres">
      <dgm:prSet presAssocID="{D16F1700-1453-4BAE-961A-BE1EE9A8A444}" presName="linNode" presStyleCnt="0"/>
      <dgm:spPr/>
    </dgm:pt>
    <dgm:pt modelId="{B704C7C6-E6DC-4462-A78C-2EBFFBA17D6B}" type="pres">
      <dgm:prSet presAssocID="{D16F1700-1453-4BAE-961A-BE1EE9A8A444}" presName="parentText" presStyleLbl="node1" presStyleIdx="0" presStyleCnt="2" custScaleY="80633">
        <dgm:presLayoutVars>
          <dgm:chMax val="1"/>
          <dgm:bulletEnabled val="1"/>
        </dgm:presLayoutVars>
      </dgm:prSet>
      <dgm:spPr/>
      <dgm:t>
        <a:bodyPr/>
        <a:lstStyle/>
        <a:p>
          <a:endParaRPr lang="en-US"/>
        </a:p>
      </dgm:t>
    </dgm:pt>
    <dgm:pt modelId="{0DEB9819-A941-469C-851D-A06285825792}" type="pres">
      <dgm:prSet presAssocID="{D16F1700-1453-4BAE-961A-BE1EE9A8A444}" presName="descendantText" presStyleLbl="alignAccFollowNode1" presStyleIdx="0" presStyleCnt="2" custScaleY="107954">
        <dgm:presLayoutVars>
          <dgm:bulletEnabled val="1"/>
        </dgm:presLayoutVars>
      </dgm:prSet>
      <dgm:spPr/>
      <dgm:t>
        <a:bodyPr/>
        <a:lstStyle/>
        <a:p>
          <a:endParaRPr lang="en-US"/>
        </a:p>
      </dgm:t>
    </dgm:pt>
    <dgm:pt modelId="{9BA57ED1-E425-4B0F-83F5-52D1D539662A}" type="pres">
      <dgm:prSet presAssocID="{649AD1F1-0ED1-4482-978A-1A3983381F12}" presName="sp" presStyleCnt="0"/>
      <dgm:spPr/>
    </dgm:pt>
    <dgm:pt modelId="{8E55E45D-6E24-4242-93A0-844B41280E3E}" type="pres">
      <dgm:prSet presAssocID="{D3DCB48C-D438-498A-B099-D40C6085797A}" presName="linNode" presStyleCnt="0"/>
      <dgm:spPr/>
    </dgm:pt>
    <dgm:pt modelId="{C7E1AE82-3349-41BB-810F-65DC9C087A9F}" type="pres">
      <dgm:prSet presAssocID="{D3DCB48C-D438-498A-B099-D40C6085797A}" presName="parentText" presStyleLbl="node1" presStyleIdx="1" presStyleCnt="2" custScaleY="83623">
        <dgm:presLayoutVars>
          <dgm:chMax val="1"/>
          <dgm:bulletEnabled val="1"/>
        </dgm:presLayoutVars>
      </dgm:prSet>
      <dgm:spPr/>
      <dgm:t>
        <a:bodyPr/>
        <a:lstStyle/>
        <a:p>
          <a:endParaRPr lang="en-US"/>
        </a:p>
      </dgm:t>
    </dgm:pt>
    <dgm:pt modelId="{428F41BE-7642-4A3D-94C8-594E66AA4432}" type="pres">
      <dgm:prSet presAssocID="{D3DCB48C-D438-498A-B099-D40C6085797A}" presName="descendantText" presStyleLbl="alignAccFollowNode1" presStyleIdx="1" presStyleCnt="2">
        <dgm:presLayoutVars>
          <dgm:bulletEnabled val="1"/>
        </dgm:presLayoutVars>
      </dgm:prSet>
      <dgm:spPr/>
      <dgm:t>
        <a:bodyPr/>
        <a:lstStyle/>
        <a:p>
          <a:endParaRPr lang="en-US"/>
        </a:p>
      </dgm:t>
    </dgm:pt>
  </dgm:ptLst>
  <dgm:cxnLst>
    <dgm:cxn modelId="{F31DD641-B6F5-432E-8B3B-F7AE7346F944}" type="presOf" srcId="{D3DCB48C-D438-498A-B099-D40C6085797A}" destId="{C7E1AE82-3349-41BB-810F-65DC9C087A9F}" srcOrd="0" destOrd="0" presId="urn:microsoft.com/office/officeart/2005/8/layout/vList5"/>
    <dgm:cxn modelId="{2B520A7E-ED37-46B8-8FAF-B8231F0F9E71}" srcId="{D3DCB48C-D438-498A-B099-D40C6085797A}" destId="{D36E4B28-12BD-4652-9FCF-F16902FA888D}" srcOrd="1" destOrd="0" parTransId="{6BB8A7CC-833C-445C-AA30-D45F4E7F000A}" sibTransId="{DA009ECE-9AA8-41A9-B64F-5F4FB38E99D2}"/>
    <dgm:cxn modelId="{00A8166F-56EC-469E-A831-8CBED299694D}" type="presOf" srcId="{5E05BB31-9D0D-4664-BA2C-C41BC159FA3C}" destId="{0DEB9819-A941-469C-851D-A06285825792}" srcOrd="0" destOrd="2" presId="urn:microsoft.com/office/officeart/2005/8/layout/vList5"/>
    <dgm:cxn modelId="{EF53E61C-FFB4-4785-8265-84AD8BAE0B21}" srcId="{D16F1700-1453-4BAE-961A-BE1EE9A8A444}" destId="{DEDFABC5-A3A1-4392-BEF3-68A1D3016D52}" srcOrd="1" destOrd="0" parTransId="{5EA438C9-5294-41EA-B80D-B205AEFD4630}" sibTransId="{465FF960-9220-4904-BFBB-7F84FDD13DE5}"/>
    <dgm:cxn modelId="{D11F89C7-A574-4B95-97DF-861835F5E5FE}" type="presOf" srcId="{600D6C6D-6720-4E64-9A96-FD7C927DE04D}" destId="{428F41BE-7642-4A3D-94C8-594E66AA4432}" srcOrd="0" destOrd="0" presId="urn:microsoft.com/office/officeart/2005/8/layout/vList5"/>
    <dgm:cxn modelId="{BBC26E35-1717-4DC2-90DD-0CE4D4D78581}" srcId="{CED1DF6F-B7D7-4F55-BD8F-4930F5A07257}" destId="{D16F1700-1453-4BAE-961A-BE1EE9A8A444}" srcOrd="0" destOrd="0" parTransId="{6D7C29EB-9BF3-42C2-9001-F183CF21CDCD}" sibTransId="{649AD1F1-0ED1-4482-978A-1A3983381F12}"/>
    <dgm:cxn modelId="{4B3AD11C-622D-40FE-9BDA-5E77F83699B5}" type="presOf" srcId="{80254F25-BC98-4DB0-9AB8-733F96EEC7A1}" destId="{0DEB9819-A941-469C-851D-A06285825792}" srcOrd="0" destOrd="3" presId="urn:microsoft.com/office/officeart/2005/8/layout/vList5"/>
    <dgm:cxn modelId="{53089DBD-4844-4C07-B929-E3ACD274B7DD}" srcId="{CED1DF6F-B7D7-4F55-BD8F-4930F5A07257}" destId="{D3DCB48C-D438-498A-B099-D40C6085797A}" srcOrd="1" destOrd="0" parTransId="{E251C602-B168-428C-A717-7D891045CE25}" sibTransId="{83203A61-5BC4-48FA-B1B7-36525C757D5A}"/>
    <dgm:cxn modelId="{4C39B4C9-85DE-4B93-A8B7-EBC8CCE75562}" srcId="{D16F1700-1453-4BAE-961A-BE1EE9A8A444}" destId="{5E05BB31-9D0D-4664-BA2C-C41BC159FA3C}" srcOrd="2" destOrd="0" parTransId="{B866F35B-2CA2-4D7A-897A-4B98BAC2BA46}" sibTransId="{6180784B-C104-474C-ABAA-20CFAD8D0827}"/>
    <dgm:cxn modelId="{4A957D8B-8F09-48E2-81D3-7866C79BEFCF}" srcId="{D16F1700-1453-4BAE-961A-BE1EE9A8A444}" destId="{80254F25-BC98-4DB0-9AB8-733F96EEC7A1}" srcOrd="3" destOrd="0" parTransId="{B664F389-B86A-45F5-82EF-D84A5583D61C}" sibTransId="{608CAB81-0B28-4996-8C13-0C42B9AEE08E}"/>
    <dgm:cxn modelId="{712B123D-95A1-4010-AC5F-E0DB954FE311}" srcId="{D3DCB48C-D438-498A-B099-D40C6085797A}" destId="{600D6C6D-6720-4E64-9A96-FD7C927DE04D}" srcOrd="0" destOrd="0" parTransId="{0619F8B1-73D1-4FEA-9418-8D59791CA610}" sibTransId="{DCBDC202-1F16-4808-B7DE-D9813C6651F6}"/>
    <dgm:cxn modelId="{3639CE29-7CA4-4274-9A79-61ACEBDF8958}" type="presOf" srcId="{D16F1700-1453-4BAE-961A-BE1EE9A8A444}" destId="{B704C7C6-E6DC-4462-A78C-2EBFFBA17D6B}" srcOrd="0" destOrd="0" presId="urn:microsoft.com/office/officeart/2005/8/layout/vList5"/>
    <dgm:cxn modelId="{2A6780D1-94E3-4469-A78C-03B3B33DE706}" srcId="{D16F1700-1453-4BAE-961A-BE1EE9A8A444}" destId="{45C9C3F9-52AB-4540-8529-EE6B23AC0AB3}" srcOrd="4" destOrd="0" parTransId="{27016AB2-4801-48B0-B0FC-1B1BE67758FF}" sibTransId="{79968955-C3E9-498E-8AC8-7BA3178EDFC5}"/>
    <dgm:cxn modelId="{4B767F9B-EB4B-404E-8B85-0DB40CABFB47}" type="presOf" srcId="{45C9C3F9-52AB-4540-8529-EE6B23AC0AB3}" destId="{0DEB9819-A941-469C-851D-A06285825792}" srcOrd="0" destOrd="4" presId="urn:microsoft.com/office/officeart/2005/8/layout/vList5"/>
    <dgm:cxn modelId="{D6A69FC1-1716-48A6-AB2A-C34E4B0E639F}" type="presOf" srcId="{D36E4B28-12BD-4652-9FCF-F16902FA888D}" destId="{428F41BE-7642-4A3D-94C8-594E66AA4432}" srcOrd="0" destOrd="1" presId="urn:microsoft.com/office/officeart/2005/8/layout/vList5"/>
    <dgm:cxn modelId="{50DB17BA-C715-490F-AF5C-0F47B1043D6E}" type="presOf" srcId="{DEDFABC5-A3A1-4392-BEF3-68A1D3016D52}" destId="{0DEB9819-A941-469C-851D-A06285825792}" srcOrd="0" destOrd="1" presId="urn:microsoft.com/office/officeart/2005/8/layout/vList5"/>
    <dgm:cxn modelId="{C33C1BCE-DC07-400F-BDF3-1181C347E145}" type="presOf" srcId="{43B69B8B-54E9-4718-B674-29E358EBAD2A}" destId="{428F41BE-7642-4A3D-94C8-594E66AA4432}" srcOrd="0" destOrd="2" presId="urn:microsoft.com/office/officeart/2005/8/layout/vList5"/>
    <dgm:cxn modelId="{92B3A709-5230-4C76-B5BA-B35774226963}" type="presOf" srcId="{CED1DF6F-B7D7-4F55-BD8F-4930F5A07257}" destId="{90B66B8B-DCF4-4A94-B609-EA83F2C4560D}" srcOrd="0" destOrd="0" presId="urn:microsoft.com/office/officeart/2005/8/layout/vList5"/>
    <dgm:cxn modelId="{C574D16C-9543-40F3-B29E-1B89BAC8F86A}" srcId="{D3DCB48C-D438-498A-B099-D40C6085797A}" destId="{43B69B8B-54E9-4718-B674-29E358EBAD2A}" srcOrd="2" destOrd="0" parTransId="{4883F459-FB70-4279-96F3-4F1EDD840CBC}" sibTransId="{40961E8A-8597-40ED-AD27-537E1F6EB39A}"/>
    <dgm:cxn modelId="{F416CCCE-7E25-4340-9E8D-057D53E29717}" srcId="{D16F1700-1453-4BAE-961A-BE1EE9A8A444}" destId="{549DA890-8072-4471-B1B3-D82AFD5E6C27}" srcOrd="0" destOrd="0" parTransId="{5799F5ED-180C-4945-87D4-132038B9065A}" sibTransId="{98CD590D-4C90-4BE9-9FB9-22F2037EB832}"/>
    <dgm:cxn modelId="{C0151C58-40A6-4DCD-B81F-79CD6BC4D4B3}" type="presOf" srcId="{549DA890-8072-4471-B1B3-D82AFD5E6C27}" destId="{0DEB9819-A941-469C-851D-A06285825792}" srcOrd="0" destOrd="0" presId="urn:microsoft.com/office/officeart/2005/8/layout/vList5"/>
    <dgm:cxn modelId="{D88B7715-EC4C-40E6-88D1-143341CFA4D5}" type="presParOf" srcId="{90B66B8B-DCF4-4A94-B609-EA83F2C4560D}" destId="{86FBB507-9F6E-4F8C-9AFC-1224CBE05DD4}" srcOrd="0" destOrd="0" presId="urn:microsoft.com/office/officeart/2005/8/layout/vList5"/>
    <dgm:cxn modelId="{8C03C44D-8E4F-4B21-8820-156D8BF46581}" type="presParOf" srcId="{86FBB507-9F6E-4F8C-9AFC-1224CBE05DD4}" destId="{B704C7C6-E6DC-4462-A78C-2EBFFBA17D6B}" srcOrd="0" destOrd="0" presId="urn:microsoft.com/office/officeart/2005/8/layout/vList5"/>
    <dgm:cxn modelId="{A1C2802C-3CD1-48C0-9501-274247C2D5E2}" type="presParOf" srcId="{86FBB507-9F6E-4F8C-9AFC-1224CBE05DD4}" destId="{0DEB9819-A941-469C-851D-A06285825792}" srcOrd="1" destOrd="0" presId="urn:microsoft.com/office/officeart/2005/8/layout/vList5"/>
    <dgm:cxn modelId="{23C9398B-64EC-48F2-9143-985F408FBAFC}" type="presParOf" srcId="{90B66B8B-DCF4-4A94-B609-EA83F2C4560D}" destId="{9BA57ED1-E425-4B0F-83F5-52D1D539662A}" srcOrd="1" destOrd="0" presId="urn:microsoft.com/office/officeart/2005/8/layout/vList5"/>
    <dgm:cxn modelId="{563BF8BE-A710-4077-B7A5-2EA714709857}" type="presParOf" srcId="{90B66B8B-DCF4-4A94-B609-EA83F2C4560D}" destId="{8E55E45D-6E24-4242-93A0-844B41280E3E}" srcOrd="2" destOrd="0" presId="urn:microsoft.com/office/officeart/2005/8/layout/vList5"/>
    <dgm:cxn modelId="{9A05B880-6C8D-484D-B095-45873AF8A639}" type="presParOf" srcId="{8E55E45D-6E24-4242-93A0-844B41280E3E}" destId="{C7E1AE82-3349-41BB-810F-65DC9C087A9F}" srcOrd="0" destOrd="0" presId="urn:microsoft.com/office/officeart/2005/8/layout/vList5"/>
    <dgm:cxn modelId="{DA679F2F-5B28-4BC2-B41A-B0C32C4EEB9D}" type="presParOf" srcId="{8E55E45D-6E24-4242-93A0-844B41280E3E}" destId="{428F41BE-7642-4A3D-94C8-594E66AA44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B9819-A941-469C-851D-A06285825792}">
      <dsp:nvSpPr>
        <dsp:cNvPr id="0" name=""/>
        <dsp:cNvSpPr/>
      </dsp:nvSpPr>
      <dsp:spPr>
        <a:xfrm rot="5400000">
          <a:off x="4459097" y="-1440765"/>
          <a:ext cx="2481324" cy="53644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smtClean="0"/>
            <a:t>Car depreciation</a:t>
          </a:r>
          <a:endParaRPr lang="en-US" sz="2400" kern="1200" dirty="0"/>
        </a:p>
        <a:p>
          <a:pPr marL="228600" lvl="1" indent="-228600" algn="l" defTabSz="1066800" rtl="0">
            <a:lnSpc>
              <a:spcPct val="90000"/>
            </a:lnSpc>
            <a:spcBef>
              <a:spcPct val="0"/>
            </a:spcBef>
            <a:spcAft>
              <a:spcPct val="15000"/>
            </a:spcAft>
            <a:buChar char="••"/>
          </a:pPr>
          <a:r>
            <a:rPr lang="en-US" sz="2400" b="1" kern="1200" dirty="0" smtClean="0"/>
            <a:t>Gasoline, oil, etc.</a:t>
          </a:r>
          <a:endParaRPr lang="en-US" sz="2400" kern="1200" dirty="0"/>
        </a:p>
        <a:p>
          <a:pPr marL="228600" lvl="1" indent="-228600" algn="l" defTabSz="1066800" rtl="0">
            <a:lnSpc>
              <a:spcPct val="90000"/>
            </a:lnSpc>
            <a:spcBef>
              <a:spcPct val="0"/>
            </a:spcBef>
            <a:spcAft>
              <a:spcPct val="15000"/>
            </a:spcAft>
            <a:buChar char="••"/>
          </a:pPr>
          <a:r>
            <a:rPr lang="en-US" sz="2400" b="1" kern="1200" dirty="0" smtClean="0"/>
            <a:t>Repairs and maintenance</a:t>
          </a:r>
          <a:endParaRPr lang="en-US" sz="2400" kern="1200" dirty="0"/>
        </a:p>
        <a:p>
          <a:pPr marL="228600" lvl="1" indent="-228600" algn="l" defTabSz="1066800" rtl="0">
            <a:lnSpc>
              <a:spcPct val="90000"/>
            </a:lnSpc>
            <a:spcBef>
              <a:spcPct val="0"/>
            </a:spcBef>
            <a:spcAft>
              <a:spcPct val="15000"/>
            </a:spcAft>
            <a:buChar char="••"/>
          </a:pPr>
          <a:r>
            <a:rPr lang="en-US" sz="2400" b="1" kern="1200" dirty="0" smtClean="0"/>
            <a:t>Insurance</a:t>
          </a:r>
          <a:endParaRPr lang="en-US" sz="2400" kern="1200" dirty="0"/>
        </a:p>
        <a:p>
          <a:pPr marL="228600" lvl="1" indent="-228600" algn="l" defTabSz="1066800" rtl="0">
            <a:lnSpc>
              <a:spcPct val="90000"/>
            </a:lnSpc>
            <a:spcBef>
              <a:spcPct val="0"/>
            </a:spcBef>
            <a:spcAft>
              <a:spcPct val="15000"/>
            </a:spcAft>
            <a:buChar char="••"/>
          </a:pPr>
          <a:r>
            <a:rPr lang="en-US" sz="2400" b="1" kern="1200" dirty="0" smtClean="0"/>
            <a:t>Car registration (non-tax portion)</a:t>
          </a:r>
          <a:endParaRPr lang="en-US" sz="2400" kern="1200" dirty="0"/>
        </a:p>
      </dsp:txBody>
      <dsp:txXfrm rot="-5400000">
        <a:off x="3017519" y="121941"/>
        <a:ext cx="5243352" cy="2239068"/>
      </dsp:txXfrm>
    </dsp:sp>
    <dsp:sp modelId="{B704C7C6-E6DC-4462-A78C-2EBFFBA17D6B}">
      <dsp:nvSpPr>
        <dsp:cNvPr id="0" name=""/>
        <dsp:cNvSpPr/>
      </dsp:nvSpPr>
      <dsp:spPr>
        <a:xfrm>
          <a:off x="0" y="83130"/>
          <a:ext cx="3017520" cy="2316688"/>
        </a:xfrm>
        <a:prstGeom prst="round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solidFill>
                <a:schemeClr val="tx1"/>
              </a:solidFill>
            </a:rPr>
            <a:t>Standard mileage rate includes:</a:t>
          </a:r>
          <a:endParaRPr lang="en-US" sz="3200" kern="1200" dirty="0">
            <a:solidFill>
              <a:schemeClr val="tx1"/>
            </a:solidFill>
          </a:endParaRPr>
        </a:p>
      </dsp:txBody>
      <dsp:txXfrm>
        <a:off x="113091" y="196221"/>
        <a:ext cx="2791338" cy="2090506"/>
      </dsp:txXfrm>
    </dsp:sp>
    <dsp:sp modelId="{428F41BE-7642-4A3D-94C8-594E66AA4432}">
      <dsp:nvSpPr>
        <dsp:cNvPr id="0" name=""/>
        <dsp:cNvSpPr/>
      </dsp:nvSpPr>
      <dsp:spPr>
        <a:xfrm rot="5400000">
          <a:off x="4550509" y="1144850"/>
          <a:ext cx="2298501" cy="53644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smtClean="0"/>
            <a:t>Parking</a:t>
          </a:r>
          <a:endParaRPr lang="en-US" sz="2400" kern="1200" dirty="0"/>
        </a:p>
        <a:p>
          <a:pPr marL="228600" lvl="1" indent="-228600" algn="l" defTabSz="1066800" rtl="0">
            <a:lnSpc>
              <a:spcPct val="90000"/>
            </a:lnSpc>
            <a:spcBef>
              <a:spcPct val="0"/>
            </a:spcBef>
            <a:spcAft>
              <a:spcPct val="15000"/>
            </a:spcAft>
            <a:buChar char="••"/>
          </a:pPr>
          <a:r>
            <a:rPr lang="en-US" sz="2400" b="1" kern="1200" dirty="0" smtClean="0"/>
            <a:t>Tolls</a:t>
          </a:r>
          <a:endParaRPr lang="en-US" sz="2400" kern="1200" dirty="0"/>
        </a:p>
        <a:p>
          <a:pPr marL="228600" lvl="1" indent="-228600" algn="l" defTabSz="1066800" rtl="0">
            <a:lnSpc>
              <a:spcPct val="90000"/>
            </a:lnSpc>
            <a:spcBef>
              <a:spcPct val="0"/>
            </a:spcBef>
            <a:spcAft>
              <a:spcPct val="15000"/>
            </a:spcAft>
            <a:buChar char="••"/>
          </a:pPr>
          <a:r>
            <a:rPr lang="en-US" sz="2400" b="1" kern="1200" dirty="0" smtClean="0"/>
            <a:t>Car registration (business part of property tax portion)</a:t>
          </a:r>
          <a:endParaRPr lang="en-US" sz="2400" b="1" kern="1200" dirty="0"/>
        </a:p>
      </dsp:txBody>
      <dsp:txXfrm rot="-5400000">
        <a:off x="3017520" y="2790043"/>
        <a:ext cx="5252276" cy="2074093"/>
      </dsp:txXfrm>
    </dsp:sp>
    <dsp:sp modelId="{C7E1AE82-3349-41BB-810F-65DC9C087A9F}">
      <dsp:nvSpPr>
        <dsp:cNvPr id="0" name=""/>
        <dsp:cNvSpPr/>
      </dsp:nvSpPr>
      <dsp:spPr>
        <a:xfrm>
          <a:off x="0" y="2625792"/>
          <a:ext cx="3017520" cy="2402594"/>
        </a:xfrm>
        <a:prstGeom prst="round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b="1" kern="1200" dirty="0" smtClean="0">
              <a:solidFill>
                <a:schemeClr val="tx1"/>
              </a:solidFill>
            </a:rPr>
            <a:t>Standard mileage rate does </a:t>
          </a:r>
          <a:r>
            <a:rPr lang="en-US" sz="3200" b="1" u="sng" kern="1200" dirty="0" smtClean="0">
              <a:solidFill>
                <a:srgbClr val="0000FF"/>
              </a:solidFill>
            </a:rPr>
            <a:t>not</a:t>
          </a:r>
          <a:r>
            <a:rPr lang="en-US" sz="3200" b="1" kern="1200" dirty="0" smtClean="0">
              <a:solidFill>
                <a:schemeClr val="tx1"/>
              </a:solidFill>
            </a:rPr>
            <a:t> include:</a:t>
          </a:r>
          <a:endParaRPr lang="en-US" sz="3200" kern="1200" dirty="0">
            <a:solidFill>
              <a:schemeClr val="tx1"/>
            </a:solidFill>
          </a:endParaRPr>
        </a:p>
      </dsp:txBody>
      <dsp:txXfrm>
        <a:off x="117285" y="2743077"/>
        <a:ext cx="2782950" cy="21680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r>
              <a:rPr lang="en-US" dirty="0" smtClean="0"/>
              <a:t>Business Income 2016 TY</a:t>
            </a:r>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37EA5203-A95E-4BAD-9FE9-C329E2A0F8E5}" type="datetime1">
              <a:rPr lang="en-US" smtClean="0"/>
              <a:t>12/21/2016</a:t>
            </a:fld>
            <a:endParaRPr lang="en-US" dirty="0"/>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D66B78C1-D8D5-490E-836F-8F38B6047595}" type="slidenum">
              <a:rPr lang="en-US" smtClean="0"/>
              <a:t>‹#›</a:t>
            </a:fld>
            <a:endParaRPr lang="en-US" dirty="0"/>
          </a:p>
        </p:txBody>
      </p:sp>
    </p:spTree>
    <p:extLst>
      <p:ext uri="{BB962C8B-B14F-4D97-AF65-F5344CB8AC3E}">
        <p14:creationId xmlns:p14="http://schemas.microsoft.com/office/powerpoint/2010/main" val="36452885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r>
              <a:rPr lang="en-US" dirty="0" smtClean="0"/>
              <a:t>Business Income 2016 TY</a:t>
            </a:r>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249C1327-8EEC-44F8-B00E-2BE034FFEE8A}" type="datetime1">
              <a:rPr lang="en-US" smtClean="0"/>
              <a:t>12/21/2016</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493D3F23-AD5A-4D1A-94BD-79F15D43E731}" type="slidenum">
              <a:rPr lang="en-US" smtClean="0"/>
              <a:t>‹#›</a:t>
            </a:fld>
            <a:endParaRPr lang="en-US" dirty="0"/>
          </a:p>
        </p:txBody>
      </p:sp>
    </p:spTree>
    <p:extLst>
      <p:ext uri="{BB962C8B-B14F-4D97-AF65-F5344CB8AC3E}">
        <p14:creationId xmlns:p14="http://schemas.microsoft.com/office/powerpoint/2010/main" val="190378742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94950" y="8841909"/>
            <a:ext cx="3056731"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3" rIns="93485" bIns="46743"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A8BF0DD-B6B7-4E42-806D-2132CB24E43C}" type="slidenum">
              <a:rPr lang="en-US" altLang="en-US">
                <a:solidFill>
                  <a:srgbClr val="000000"/>
                </a:solidFill>
                <a:ea typeface="MS PGothic" pitchFamily="34" charset="-128"/>
              </a:rPr>
              <a:pPr algn="r" eaLnBrk="1" hangingPunct="1">
                <a:spcBef>
                  <a:spcPct val="0"/>
                </a:spcBef>
              </a:pPr>
              <a:t>1</a:t>
            </a:fld>
            <a:endParaRPr lang="en-US" altLang="en-US" dirty="0">
              <a:solidFill>
                <a:srgbClr val="000000"/>
              </a:solidFill>
              <a:ea typeface="MS PGothic" pitchFamily="34" charset="-128"/>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smtClean="0">
                <a:solidFill>
                  <a:srgbClr val="FF0000"/>
                </a:solidFill>
              </a:rPr>
              <a:t>WEAKNESS ALERT</a:t>
            </a:r>
            <a:r>
              <a:rPr lang="en-US" altLang="en-US" dirty="0" smtClean="0">
                <a:solidFill>
                  <a:srgbClr val="FF0000"/>
                </a:solidFill>
              </a:rPr>
              <a:t> </a:t>
            </a:r>
            <a:r>
              <a:rPr lang="en-US" altLang="en-US" dirty="0" smtClean="0"/>
              <a:t>Some counselors complete Schedule Cs that are out-of-scope</a:t>
            </a:r>
          </a:p>
          <a:p>
            <a:pPr eaLnBrk="1" hangingPunct="1">
              <a:spcBef>
                <a:spcPct val="0"/>
              </a:spcBef>
            </a:pPr>
            <a:r>
              <a:rPr lang="en-US" altLang="en-US" dirty="0" smtClean="0"/>
              <a:t>Direct the students to D-10 in the 4012 to review the rules for our In-Scope treatment of self-employed business income</a:t>
            </a:r>
          </a:p>
          <a:p>
            <a:pPr eaLnBrk="1" hangingPunct="1">
              <a:spcBef>
                <a:spcPct val="0"/>
              </a:spcBef>
            </a:pPr>
            <a:endParaRPr lang="en-US" altLang="en-US" dirty="0" smtClean="0"/>
          </a:p>
          <a:p>
            <a:pPr eaLnBrk="1" hangingPunct="1">
              <a:spcBef>
                <a:spcPct val="0"/>
              </a:spcBef>
            </a:pPr>
            <a:r>
              <a:rPr lang="en-US" altLang="en-US" dirty="0" smtClean="0"/>
              <a:t>Changes:</a:t>
            </a:r>
          </a:p>
          <a:p>
            <a:pPr eaLnBrk="1" hangingPunct="1">
              <a:spcBef>
                <a:spcPct val="0"/>
              </a:spcBef>
            </a:pPr>
            <a:r>
              <a:rPr lang="en-US" altLang="en-US" dirty="0" smtClean="0"/>
              <a:t>#9 Line 29 is for health insurance</a:t>
            </a:r>
            <a:r>
              <a:rPr lang="en-US" altLang="en-US" baseline="0" dirty="0" smtClean="0"/>
              <a:t> only; all other medical goes on Sch A</a:t>
            </a:r>
            <a:endParaRPr lang="en-US" altLang="en-US" dirty="0" smtClean="0"/>
          </a:p>
          <a:p>
            <a:pPr eaLnBrk="1" hangingPunct="1">
              <a:spcBef>
                <a:spcPct val="0"/>
              </a:spcBef>
            </a:pPr>
            <a:r>
              <a:rPr lang="en-US" altLang="en-US" dirty="0" smtClean="0"/>
              <a:t>#10 clarified de minimis is in scope</a:t>
            </a:r>
          </a:p>
          <a:p>
            <a:pPr eaLnBrk="1" hangingPunct="1">
              <a:spcBef>
                <a:spcPct val="0"/>
              </a:spcBef>
            </a:pPr>
            <a:r>
              <a:rPr lang="en-US" altLang="en-US" dirty="0" smtClean="0"/>
              <a:t>#19 updated speaker</a:t>
            </a:r>
            <a:r>
              <a:rPr lang="en-US" altLang="en-US" baseline="0" dirty="0" smtClean="0"/>
              <a:t> notes re household employee limit of $2,000</a:t>
            </a:r>
          </a:p>
          <a:p>
            <a:pPr eaLnBrk="1" hangingPunct="1">
              <a:spcBef>
                <a:spcPct val="0"/>
              </a:spcBef>
            </a:pPr>
            <a:r>
              <a:rPr lang="en-US" altLang="en-US" dirty="0" smtClean="0"/>
              <a:t>#27 - #39 substantially updated</a:t>
            </a:r>
          </a:p>
          <a:p>
            <a:pPr eaLnBrk="1" hangingPunct="1">
              <a:spcBef>
                <a:spcPct val="0"/>
              </a:spcBef>
            </a:pPr>
            <a:r>
              <a:rPr lang="en-US" altLang="en-US" dirty="0" smtClean="0"/>
              <a:t>#51 Cell phone subject</a:t>
            </a:r>
            <a:r>
              <a:rPr lang="en-US" altLang="en-US" baseline="0" dirty="0" smtClean="0"/>
              <a:t> to proration – not a landline</a:t>
            </a:r>
            <a:endParaRPr lang="en-US" altLang="en-US" dirty="0" smtClean="0"/>
          </a:p>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fld id="{27E86D91-86D3-4FEF-9163-E716DBEEF8CC}"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573379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r>
              <a:rPr lang="en-US" altLang="en-US" b="1" dirty="0" smtClean="0"/>
              <a:t>An “asset” is any item whose life expectancy is more than one year</a:t>
            </a:r>
          </a:p>
          <a:p>
            <a:pPr marL="641431" lvl="1" indent="-173787">
              <a:spcBef>
                <a:spcPct val="0"/>
              </a:spcBef>
              <a:buFontTx/>
              <a:buChar char="•"/>
            </a:pPr>
            <a:r>
              <a:rPr lang="en-US" altLang="en-US" b="1" dirty="0" smtClean="0"/>
              <a:t>There is a limited write-off of business assets, but it requires for 4562 to be filed</a:t>
            </a:r>
          </a:p>
          <a:p>
            <a:pPr marL="173787" indent="-173787">
              <a:spcBef>
                <a:spcPct val="0"/>
              </a:spcBef>
              <a:buFontTx/>
              <a:buChar char="•"/>
            </a:pPr>
            <a:r>
              <a:rPr lang="en-US" altLang="en-US" b="1" dirty="0" smtClean="0"/>
              <a:t>Stress: it is important to identify whether there are business assets to properly assess whether the return is in scope</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3D95CF17-D272-4191-B950-EE54320490E2}" type="slidenum">
              <a:rPr lang="en-US" altLang="en-US">
                <a:solidFill>
                  <a:srgbClr val="000000"/>
                </a:solidFill>
                <a:ea typeface="MS PGothic" pitchFamily="34" charset="-128"/>
              </a:rPr>
              <a:pPr>
                <a:spcBef>
                  <a:spcPct val="0"/>
                </a:spcBef>
              </a:pPr>
              <a:t>10</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6D10A8F1-96A3-48DE-A8A4-E7505B447CB9}"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107726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r>
              <a:rPr lang="en-US" altLang="en-US" dirty="0" smtClean="0"/>
              <a:t>IRS new simplified method </a:t>
            </a:r>
          </a:p>
          <a:p>
            <a:pPr marL="641431" lvl="1" indent="-173787">
              <a:spcBef>
                <a:spcPct val="0"/>
              </a:spcBef>
              <a:buFontTx/>
              <a:buChar char="•"/>
            </a:pPr>
            <a:r>
              <a:rPr lang="en-US" altLang="en-US" dirty="0" smtClean="0"/>
              <a:t>Still requires regular and exclusive use of the office in the home</a:t>
            </a:r>
          </a:p>
          <a:p>
            <a:pPr marL="641431" lvl="1" indent="-173787">
              <a:spcBef>
                <a:spcPct val="0"/>
              </a:spcBef>
              <a:buFontTx/>
              <a:buChar char="•"/>
            </a:pPr>
            <a:r>
              <a:rPr lang="en-US" altLang="en-US" dirty="0" smtClean="0"/>
              <a:t>Can be far less than the regular method would yield</a:t>
            </a:r>
          </a:p>
          <a:p>
            <a:pPr marL="641431" lvl="1" indent="-173787">
              <a:spcBef>
                <a:spcPct val="0"/>
              </a:spcBef>
              <a:buFontTx/>
              <a:buChar char="•"/>
            </a:pPr>
            <a:r>
              <a:rPr lang="en-US" altLang="en-US" dirty="0" smtClean="0"/>
              <a:t>Taxpayers with a home office that they believe can be deducted would be well served to see a paid preparer</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FF61BB55-63C1-469B-8ECA-A5F6CCFE2F0B}" type="slidenum">
              <a:rPr lang="en-US" altLang="en-US">
                <a:solidFill>
                  <a:srgbClr val="000000"/>
                </a:solidFill>
                <a:ea typeface="MS PGothic" pitchFamily="34" charset="-128"/>
              </a:rPr>
              <a:pPr>
                <a:spcBef>
                  <a:spcPct val="0"/>
                </a:spcBef>
              </a:pPr>
              <a:t>11</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6941C96A-E4ED-4686-86F2-D766969C5476}"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41351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altLang="en-US" dirty="0" smtClean="0"/>
              <a:t>Additional information that may be of interest:</a:t>
            </a:r>
          </a:p>
          <a:p>
            <a:pPr marL="175285" indent="-175285">
              <a:spcBef>
                <a:spcPct val="0"/>
              </a:spcBef>
              <a:buFontTx/>
              <a:buChar char="•"/>
              <a:defRPr/>
            </a:pPr>
            <a:r>
              <a:rPr lang="en-US" altLang="en-US" dirty="0" smtClean="0"/>
              <a:t>Cash method as opposed to accrual method</a:t>
            </a:r>
          </a:p>
          <a:p>
            <a:pPr marL="642712" lvl="1" indent="-175285">
              <a:spcBef>
                <a:spcPct val="0"/>
              </a:spcBef>
              <a:buFontTx/>
              <a:buChar char="•"/>
              <a:defRPr/>
            </a:pPr>
            <a:r>
              <a:rPr lang="en-US" altLang="en-US" dirty="0" smtClean="0"/>
              <a:t>All our Taxpayers normally satisfy the cash method requirement</a:t>
            </a:r>
          </a:p>
          <a:p>
            <a:pPr marL="175285" indent="-175285">
              <a:spcBef>
                <a:spcPct val="0"/>
              </a:spcBef>
              <a:buFontTx/>
              <a:buChar char="•"/>
              <a:defRPr/>
            </a:pPr>
            <a:r>
              <a:rPr lang="en-US" altLang="en-US" dirty="0" smtClean="0"/>
              <a:t>All our Taxpayers normally participate in a material way in their business</a:t>
            </a:r>
          </a:p>
          <a:p>
            <a:pPr marL="175285" indent="-175285">
              <a:spcBef>
                <a:spcPct val="0"/>
              </a:spcBef>
              <a:buFontTx/>
              <a:buChar char="•"/>
              <a:defRPr/>
            </a:pPr>
            <a:r>
              <a:rPr lang="en-US" altLang="en-US" dirty="0" smtClean="0"/>
              <a:t>Bartering – exchanging goods or services for other goods or services – OOS</a:t>
            </a:r>
          </a:p>
          <a:p>
            <a:pPr marL="642712" lvl="1" indent="-175285">
              <a:spcBef>
                <a:spcPct val="0"/>
              </a:spcBef>
              <a:buFontTx/>
              <a:buChar char="•"/>
              <a:defRPr/>
            </a:pPr>
            <a:r>
              <a:rPr lang="en-US" altLang="en-US" dirty="0" smtClean="0"/>
              <a:t>If a Taxpayer says they have received goods or services, refer them to a paid preparer</a:t>
            </a:r>
          </a:p>
          <a:p>
            <a:pPr marL="642712" lvl="1" indent="-175285">
              <a:spcBef>
                <a:spcPct val="0"/>
              </a:spcBef>
              <a:buFontTx/>
              <a:buChar char="•"/>
              <a:defRPr/>
            </a:pPr>
            <a:r>
              <a:rPr lang="en-US" altLang="en-US" dirty="0" smtClean="0"/>
              <a:t>The value of what they received must be included in income</a:t>
            </a:r>
          </a:p>
          <a:p>
            <a:pPr marL="175285" indent="-175285">
              <a:spcBef>
                <a:spcPct val="0"/>
              </a:spcBef>
              <a:buFontTx/>
              <a:buChar char="•"/>
              <a:defRPr/>
            </a:pPr>
            <a:r>
              <a:rPr lang="en-US" altLang="en-US" dirty="0" smtClean="0"/>
              <a:t>Returns with a business loss have always been out of scope</a:t>
            </a:r>
          </a:p>
          <a:p>
            <a:pPr marL="642712" lvl="1" indent="-175285">
              <a:spcBef>
                <a:spcPct val="0"/>
              </a:spcBef>
              <a:buFontTx/>
              <a:buChar char="•"/>
              <a:defRPr/>
            </a:pPr>
            <a:r>
              <a:rPr lang="en-US" altLang="en-US" dirty="0" smtClean="0"/>
              <a:t>If a new Taxpayer comes with a loss carryover, refer to a paid preparer</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BE52A8A4-7205-4ACE-BADE-1AF247FBE532}" type="slidenum">
              <a:rPr lang="en-US" altLang="en-US">
                <a:solidFill>
                  <a:srgbClr val="000000"/>
                </a:solidFill>
                <a:ea typeface="MS PGothic" pitchFamily="34" charset="-128"/>
              </a:rPr>
              <a:pPr>
                <a:spcBef>
                  <a:spcPct val="0"/>
                </a:spcBef>
              </a:pPr>
              <a:t>12</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0259E2E5-D86C-4818-9080-26C1ED19551F}"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85277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Additional information that may be of interest:</a:t>
            </a:r>
          </a:p>
          <a:p>
            <a:pPr eaLnBrk="1" hangingPunct="1">
              <a:spcBef>
                <a:spcPct val="0"/>
              </a:spcBef>
              <a:buFontTx/>
              <a:buChar char="•"/>
            </a:pPr>
            <a:r>
              <a:rPr lang="en-US" altLang="en-US" dirty="0" smtClean="0"/>
              <a:t>Virtually every type of resale business requires inventory -- OOS</a:t>
            </a:r>
          </a:p>
          <a:p>
            <a:pPr marL="641431" lvl="1" indent="-173787">
              <a:spcBef>
                <a:spcPct val="0"/>
              </a:spcBef>
              <a:buFontTx/>
              <a:buChar char="•"/>
            </a:pPr>
            <a:r>
              <a:rPr lang="en-US" altLang="en-US" dirty="0" smtClean="0"/>
              <a:t>Even though it may be small, it is still inventory</a:t>
            </a:r>
          </a:p>
          <a:p>
            <a:pPr eaLnBrk="1" hangingPunct="1">
              <a:spcBef>
                <a:spcPct val="0"/>
              </a:spcBef>
            </a:pP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58F07F81-A256-4B73-9823-0B9BFB300FF1}" type="slidenum">
              <a:rPr lang="en-US" altLang="en-US">
                <a:solidFill>
                  <a:srgbClr val="000000"/>
                </a:solidFill>
                <a:ea typeface="MS PGothic" pitchFamily="34" charset="-128"/>
              </a:rPr>
              <a:pPr>
                <a:spcBef>
                  <a:spcPct val="0"/>
                </a:spcBef>
              </a:pPr>
              <a:t>13</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4D2AA7A8-D8C9-4DA4-8978-30C1E7BD6836}"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43426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7C7811A4-1AE8-4292-A6CC-D93ADBDFD32D}"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14</a:t>
            </a:fld>
            <a:endParaRPr lang="en-US" dirty="0"/>
          </a:p>
        </p:txBody>
      </p:sp>
    </p:spTree>
    <p:extLst>
      <p:ext uri="{BB962C8B-B14F-4D97-AF65-F5344CB8AC3E}">
        <p14:creationId xmlns:p14="http://schemas.microsoft.com/office/powerpoint/2010/main" val="30875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Emphasize</a:t>
            </a:r>
          </a:p>
          <a:p>
            <a:pPr>
              <a:buFontTx/>
              <a:buChar char="•"/>
            </a:pPr>
            <a:r>
              <a:rPr lang="en-US" altLang="en-US" b="1" dirty="0" smtClean="0"/>
              <a:t>Fraudsters will make up a business with no expenses just to get the EIC</a:t>
            </a:r>
          </a:p>
          <a:p>
            <a:pPr>
              <a:buFontTx/>
              <a:buChar char="•"/>
            </a:pPr>
            <a:r>
              <a:rPr lang="en-US" altLang="en-US" b="1" dirty="0" smtClean="0"/>
              <a:t>Generally, all business expenses should be claimed</a:t>
            </a:r>
          </a:p>
          <a:p>
            <a:pPr marL="641431" lvl="1" indent="-173787">
              <a:buFontTx/>
              <a:buChar char="•"/>
            </a:pPr>
            <a:r>
              <a:rPr lang="en-US" altLang="en-US" b="1" dirty="0" smtClean="0"/>
              <a:t>Particularly if it affects another benefit, such as EIC</a:t>
            </a:r>
          </a:p>
          <a:p>
            <a:pPr marL="641431" lvl="1" indent="-173787">
              <a:buFontTx/>
              <a:buChar char="•"/>
            </a:pPr>
            <a:endParaRPr lang="en-US" altLang="en-US" b="1" dirty="0" smtClean="0"/>
          </a:p>
          <a:p>
            <a:r>
              <a:rPr lang="en-US" altLang="en-US" dirty="0" smtClean="0"/>
              <a:t>Watch for examples of incorrect, incomplete, or inconsistent information, such as: </a:t>
            </a:r>
          </a:p>
          <a:p>
            <a:r>
              <a:rPr lang="en-US" altLang="en-US" dirty="0" smtClean="0"/>
              <a:t>• Schedule C income in round numbers </a:t>
            </a:r>
          </a:p>
          <a:p>
            <a:r>
              <a:rPr lang="en-US" altLang="en-US" dirty="0" smtClean="0"/>
              <a:t>• Schedule C cash businesses as the only income on a return claiming EIC </a:t>
            </a:r>
          </a:p>
          <a:p>
            <a:r>
              <a:rPr lang="en-US" altLang="en-US" dirty="0" smtClean="0"/>
              <a:t>• Schedule C with little or no expenses when expenses would be expected </a:t>
            </a:r>
          </a:p>
          <a:p>
            <a:r>
              <a:rPr lang="en-US" altLang="en-US" dirty="0" smtClean="0"/>
              <a:t>• Schedule C taxpayers with little or no records for income and expenses </a:t>
            </a:r>
          </a:p>
          <a:p>
            <a:r>
              <a:rPr lang="en-US" altLang="en-US" dirty="0" smtClean="0"/>
              <a:t>• Any Schedule C income that brings the taxpayer to the maximum EIC </a:t>
            </a:r>
          </a:p>
          <a:p>
            <a:r>
              <a:rPr lang="en-US" altLang="en-US" dirty="0" smtClean="0"/>
              <a:t>• Schedule C without a Form 1099 </a:t>
            </a:r>
            <a:endParaRPr lang="en-US" altLang="en-US" b="1"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A3DC8214-5C90-4814-B739-77142097C2AE}" type="slidenum">
              <a:rPr lang="en-US" altLang="en-US"/>
              <a:pPr>
                <a:spcBef>
                  <a:spcPct val="0"/>
                </a:spcBef>
              </a:pPr>
              <a:t>15</a:t>
            </a:fld>
            <a:endParaRPr lang="en-US" altLang="en-US" dirty="0"/>
          </a:p>
        </p:txBody>
      </p:sp>
      <p:sp>
        <p:nvSpPr>
          <p:cNvPr id="2" name="Date Placeholder 1"/>
          <p:cNvSpPr>
            <a:spLocks noGrp="1"/>
          </p:cNvSpPr>
          <p:nvPr>
            <p:ph type="dt" idx="10"/>
          </p:nvPr>
        </p:nvSpPr>
        <p:spPr/>
        <p:txBody>
          <a:bodyPr/>
          <a:lstStyle/>
          <a:p>
            <a:fld id="{E1910EDC-795B-4B13-92E8-90CABFD92A21}"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35471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r>
              <a:rPr lang="en-US" altLang="en-US" dirty="0" smtClean="0"/>
              <a:t>Not-a-business – examples</a:t>
            </a:r>
          </a:p>
          <a:p>
            <a:pPr marL="641431" lvl="1" indent="-173787">
              <a:spcBef>
                <a:spcPct val="0"/>
              </a:spcBef>
              <a:buFontTx/>
              <a:buChar char="•"/>
            </a:pPr>
            <a:r>
              <a:rPr lang="en-US" altLang="en-US" dirty="0" smtClean="0"/>
              <a:t>unexpected pay for coaching a team</a:t>
            </a:r>
          </a:p>
          <a:p>
            <a:pPr marL="641431" lvl="1" indent="-173787">
              <a:spcBef>
                <a:spcPct val="0"/>
              </a:spcBef>
              <a:buFontTx/>
              <a:buChar char="•"/>
            </a:pPr>
            <a:r>
              <a:rPr lang="en-US" altLang="en-US" dirty="0" smtClean="0"/>
              <a:t>contest winnings</a:t>
            </a:r>
          </a:p>
          <a:p>
            <a:pPr marL="641431" lvl="1" indent="-173787">
              <a:spcBef>
                <a:spcPct val="0"/>
              </a:spcBef>
              <a:buFontTx/>
              <a:buChar char="•"/>
            </a:pPr>
            <a:r>
              <a:rPr lang="en-US" altLang="en-US" dirty="0" smtClean="0"/>
              <a:t>once-a-year poll worker</a:t>
            </a:r>
          </a:p>
          <a:p>
            <a:pPr marL="173787" indent="-173787">
              <a:spcBef>
                <a:spcPct val="0"/>
              </a:spcBef>
              <a:buFontTx/>
              <a:buChar char="•"/>
            </a:pPr>
            <a:r>
              <a:rPr lang="en-US" altLang="en-US" dirty="0" smtClean="0"/>
              <a:t>Taxpayer may deduct expenses paid that relate to the income – examples</a:t>
            </a:r>
          </a:p>
          <a:p>
            <a:pPr marL="641431" lvl="1" indent="-173787">
              <a:spcBef>
                <a:spcPct val="0"/>
              </a:spcBef>
              <a:buFontTx/>
              <a:buChar char="•"/>
            </a:pPr>
            <a:r>
              <a:rPr lang="en-US" altLang="en-US" dirty="0" smtClean="0"/>
              <a:t>Team uniform for coaching</a:t>
            </a:r>
          </a:p>
          <a:p>
            <a:pPr marL="641431" lvl="1" indent="-173787">
              <a:spcBef>
                <a:spcPct val="0"/>
              </a:spcBef>
              <a:buFontTx/>
              <a:buChar char="•"/>
            </a:pPr>
            <a:r>
              <a:rPr lang="en-US" altLang="en-US" dirty="0" smtClean="0"/>
              <a:t>Mileage</a:t>
            </a:r>
          </a:p>
          <a:p>
            <a:pPr marL="641431" lvl="1" indent="-173787">
              <a:spcBef>
                <a:spcPct val="0"/>
              </a:spcBef>
              <a:buFontTx/>
              <a:buChar char="•"/>
            </a:pPr>
            <a:r>
              <a:rPr lang="en-US" altLang="en-US" dirty="0" smtClean="0"/>
              <a:t>Travel</a:t>
            </a:r>
          </a:p>
          <a:p>
            <a:pPr marL="641431" lvl="1" indent="-173787">
              <a:spcBef>
                <a:spcPct val="0"/>
              </a:spcBef>
              <a:buFontTx/>
              <a:buChar char="•"/>
            </a:pPr>
            <a:r>
              <a:rPr lang="en-US" altLang="en-US" dirty="0" smtClean="0"/>
              <a:t>Tax or legal consulting fees relating to the income</a:t>
            </a:r>
          </a:p>
          <a:p>
            <a:pPr marL="173787" indent="-173787">
              <a:spcBef>
                <a:spcPct val="0"/>
              </a:spcBef>
              <a:buFontTx/>
              <a:buChar char="•"/>
            </a:pPr>
            <a:r>
              <a:rPr lang="en-US" altLang="en-US" dirty="0" smtClean="0"/>
              <a:t>Does not include “hobbies” that are not entered into for profit</a:t>
            </a:r>
          </a:p>
          <a:p>
            <a:pPr marL="173787" indent="-173787">
              <a:spcBef>
                <a:spcPct val="0"/>
              </a:spcBef>
            </a:pPr>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70271DDE-C50A-4039-B935-9E4A7CD87B94}" type="slidenum">
              <a:rPr lang="en-US" altLang="en-US">
                <a:solidFill>
                  <a:srgbClr val="000000"/>
                </a:solidFill>
                <a:ea typeface="MS PGothic" pitchFamily="34" charset="-128"/>
              </a:rPr>
              <a:pPr>
                <a:spcBef>
                  <a:spcPct val="0"/>
                </a:spcBef>
              </a:pPr>
              <a:t>16</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2DA8D822-59EB-4CA8-A4A4-4D8B3C1216DC}"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1936629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r>
              <a:rPr lang="en-US" altLang="en-US" dirty="0" smtClean="0"/>
              <a:t>Gambling could be a business for a professional gambler – Sch C</a:t>
            </a:r>
          </a:p>
          <a:p>
            <a:pPr marL="173787" indent="-173787">
              <a:spcBef>
                <a:spcPct val="0"/>
              </a:spcBef>
              <a:buFontTx/>
              <a:buChar char="•"/>
            </a:pPr>
            <a:r>
              <a:rPr lang="en-US" altLang="en-US" dirty="0" smtClean="0"/>
              <a:t>For most, it is not a business</a:t>
            </a:r>
          </a:p>
          <a:p>
            <a:pPr marL="641431" lvl="1" indent="-173787">
              <a:spcBef>
                <a:spcPct val="0"/>
              </a:spcBef>
              <a:buFontTx/>
              <a:buChar char="•"/>
            </a:pPr>
            <a:r>
              <a:rPr lang="en-US" altLang="en-US" dirty="0" smtClean="0"/>
              <a:t>Gambling net winnings determined on a “session” basis are reported on 1040 L 21, </a:t>
            </a:r>
          </a:p>
          <a:p>
            <a:pPr marL="641431" lvl="1" indent="-173787">
              <a:spcBef>
                <a:spcPct val="0"/>
              </a:spcBef>
              <a:buFontTx/>
              <a:buChar char="•"/>
            </a:pPr>
            <a:r>
              <a:rPr lang="en-US" altLang="en-US" dirty="0" smtClean="0"/>
              <a:t>Gambling losses are deductible on Sch A, line 28 </a:t>
            </a:r>
          </a:p>
          <a:p>
            <a:pPr marL="641431" lvl="1" indent="-173787">
              <a:spcBef>
                <a:spcPct val="0"/>
              </a:spcBef>
              <a:buFontTx/>
              <a:buChar char="•"/>
            </a:pPr>
            <a:r>
              <a:rPr lang="en-US" altLang="en-US" dirty="0" smtClean="0"/>
              <a:t>Expenses directly related to gambling are also deductible on line 28</a:t>
            </a:r>
          </a:p>
          <a:p>
            <a:pPr marL="641431" lvl="1" indent="-173787">
              <a:spcBef>
                <a:spcPct val="0"/>
              </a:spcBef>
              <a:buFontTx/>
              <a:buChar char="•"/>
            </a:pPr>
            <a:r>
              <a:rPr lang="en-US" altLang="en-US" dirty="0" smtClean="0"/>
              <a:t>If an expense has “personal” aspects, it should not be deducted</a:t>
            </a:r>
          </a:p>
          <a:p>
            <a:pPr marL="173787" indent="-173787">
              <a:spcBef>
                <a:spcPct val="0"/>
              </a:spcBef>
            </a:pPr>
            <a:endParaRPr lang="en-US" alt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1A143C51-9D86-481E-947E-590ECD62EA2C}" type="slidenum">
              <a:rPr lang="en-US" altLang="en-US">
                <a:solidFill>
                  <a:srgbClr val="000000"/>
                </a:solidFill>
                <a:ea typeface="MS PGothic" pitchFamily="34" charset="-128"/>
              </a:rPr>
              <a:pPr>
                <a:spcBef>
                  <a:spcPct val="0"/>
                </a:spcBef>
              </a:pPr>
              <a:t>17</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315652B9-6316-447F-826E-8860545CB48D}"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1113174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Business profits will go to Line 12 of the 1040</a:t>
            </a:r>
          </a:p>
          <a:p>
            <a:r>
              <a:rPr lang="en-US" altLang="en-US" dirty="0" smtClean="0"/>
              <a:t>In the 1040 View, click on line 12 to access documents completed for Sch. C.</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D2E3F08F-37B6-4F3B-BC85-61E281D82088}" type="slidenum">
              <a:rPr lang="en-US" altLang="en-US"/>
              <a:pPr>
                <a:spcBef>
                  <a:spcPct val="0"/>
                </a:spcBef>
              </a:pPr>
              <a:t>18</a:t>
            </a:fld>
            <a:endParaRPr lang="en-US" altLang="en-US" dirty="0"/>
          </a:p>
        </p:txBody>
      </p:sp>
      <p:sp>
        <p:nvSpPr>
          <p:cNvPr id="2" name="Date Placeholder 1"/>
          <p:cNvSpPr>
            <a:spLocks noGrp="1"/>
          </p:cNvSpPr>
          <p:nvPr>
            <p:ph type="dt" idx="10"/>
          </p:nvPr>
        </p:nvSpPr>
        <p:spPr/>
        <p:txBody>
          <a:bodyPr/>
          <a:lstStyle/>
          <a:p>
            <a:fld id="{85A2CDA8-614C-4F73-9B29-8729F89EC69F}"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879795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r>
              <a:rPr lang="en-US" altLang="en-US" b="1" dirty="0" smtClean="0"/>
              <a:t>Answers:</a:t>
            </a:r>
          </a:p>
          <a:p>
            <a:pPr marL="641431" lvl="1" indent="-173787">
              <a:spcBef>
                <a:spcPct val="0"/>
              </a:spcBef>
              <a:buFontTx/>
              <a:buChar char="•"/>
            </a:pPr>
            <a:r>
              <a:rPr lang="en-US" altLang="en-US" b="1" dirty="0" smtClean="0"/>
              <a:t>Recycling: yes</a:t>
            </a:r>
          </a:p>
          <a:p>
            <a:pPr marL="641431" lvl="1" indent="-173787">
              <a:spcBef>
                <a:spcPct val="0"/>
              </a:spcBef>
              <a:buFontTx/>
              <a:buChar char="•"/>
            </a:pPr>
            <a:r>
              <a:rPr lang="en-US" altLang="en-US" b="1" dirty="0" smtClean="0"/>
              <a:t>Poll worker: no</a:t>
            </a:r>
          </a:p>
          <a:p>
            <a:pPr marL="641431" lvl="1" indent="-173787">
              <a:spcBef>
                <a:spcPct val="0"/>
              </a:spcBef>
              <a:buFontTx/>
              <a:buChar char="•"/>
            </a:pPr>
            <a:r>
              <a:rPr lang="en-US" altLang="en-US" b="1" dirty="0" smtClean="0"/>
              <a:t>Babysitter: yes</a:t>
            </a:r>
          </a:p>
          <a:p>
            <a:pPr marL="641431" lvl="1" indent="-173787">
              <a:spcBef>
                <a:spcPct val="0"/>
              </a:spcBef>
              <a:buFontTx/>
              <a:buChar char="•"/>
            </a:pPr>
            <a:r>
              <a:rPr lang="en-US" altLang="en-US" b="1" dirty="0" smtClean="0"/>
              <a:t>One-time executor: no, if not in business of being an executor (e.g. for a deceased family member or friend)</a:t>
            </a:r>
          </a:p>
          <a:p>
            <a:pPr marL="641431" lvl="1" indent="-173787">
              <a:spcBef>
                <a:spcPct val="0"/>
              </a:spcBef>
              <a:buFontTx/>
              <a:buChar char="•"/>
            </a:pPr>
            <a:r>
              <a:rPr lang="en-US" altLang="en-US" b="1" dirty="0" smtClean="0"/>
              <a:t>Related caregiver: only if taxpayer is in the business of caregiving; otherwise no</a:t>
            </a:r>
          </a:p>
          <a:p>
            <a:pPr marL="641431" lvl="1" indent="-173787">
              <a:spcBef>
                <a:spcPct val="0"/>
              </a:spcBef>
              <a:buFontTx/>
              <a:buChar char="•"/>
            </a:pPr>
            <a:r>
              <a:rPr lang="en-US" altLang="en-US" b="1" dirty="0" smtClean="0"/>
              <a:t>Unrelated caregiver: yes</a:t>
            </a:r>
          </a:p>
          <a:p>
            <a:pPr marL="173787" indent="-173787">
              <a:spcBef>
                <a:spcPct val="0"/>
              </a:spcBef>
              <a:buFontTx/>
              <a:buChar char="•"/>
            </a:pPr>
            <a:r>
              <a:rPr lang="en-US" altLang="en-US" b="1" dirty="0" smtClean="0"/>
              <a:t>Caregivers that are properly considered household employees may report their income as wages on 1040 L 7 IF the total received from that service recipient is less than $2,000 for the year</a:t>
            </a:r>
          </a:p>
          <a:p>
            <a:pPr marL="641431" lvl="1" indent="-173787">
              <a:spcBef>
                <a:spcPct val="0"/>
              </a:spcBef>
              <a:buFontTx/>
              <a:buChar char="•"/>
            </a:pPr>
            <a:r>
              <a:rPr lang="en-US" altLang="en-US" b="1" dirty="0" smtClean="0"/>
              <a:t>If there are multiple service recipients and each is less than $2,000, they may all be reported as wages</a:t>
            </a:r>
          </a:p>
          <a:p>
            <a:pPr marL="1109075" lvl="2" indent="-173787">
              <a:spcBef>
                <a:spcPct val="0"/>
              </a:spcBef>
              <a:buFontTx/>
              <a:buChar char="•"/>
            </a:pPr>
            <a:r>
              <a:rPr lang="en-US" altLang="en-US" b="1" dirty="0" smtClean="0"/>
              <a:t>Use Notes feature to add up multiple recipients</a:t>
            </a:r>
          </a:p>
          <a:p>
            <a:pPr marL="173787" indent="-173787">
              <a:spcBef>
                <a:spcPct val="0"/>
              </a:spcBef>
              <a:buFontTx/>
              <a:buChar char="•"/>
            </a:pPr>
            <a:r>
              <a:rPr lang="en-US" altLang="en-US" b="1" dirty="0" smtClean="0"/>
              <a:t>If the amount received from any one recipient, the Taxpayer has a choice of reporting on Sch C as a business or using Form 8919 to “turn in” their employer</a:t>
            </a:r>
          </a:p>
          <a:p>
            <a:pPr marL="641431" lvl="1" indent="-173787">
              <a:spcBef>
                <a:spcPct val="0"/>
              </a:spcBef>
              <a:buFontTx/>
              <a:buChar char="•"/>
            </a:pPr>
            <a:r>
              <a:rPr lang="en-US" altLang="en-US" b="1" dirty="0" smtClean="0"/>
              <a:t>Form 8919 is out of scope</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BF4E5D3C-30A4-4015-8726-91697564FB4D}" type="slidenum">
              <a:rPr lang="en-US" altLang="en-US">
                <a:solidFill>
                  <a:srgbClr val="000000"/>
                </a:solidFill>
                <a:ea typeface="MS PGothic" pitchFamily="34" charset="-128"/>
              </a:rPr>
              <a:pPr>
                <a:spcBef>
                  <a:spcPct val="0"/>
                </a:spcBef>
              </a:pPr>
              <a:t>19</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090ED1C6-0EA8-43B7-BAF3-D8487F414E35}"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83213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3C4D5876-A11C-445B-B5CE-10D569C02344}" type="slidenum">
              <a:rPr lang="en-US" altLang="en-US">
                <a:solidFill>
                  <a:srgbClr val="000000"/>
                </a:solidFill>
                <a:ea typeface="MS PGothic" pitchFamily="34" charset="-128"/>
              </a:rPr>
              <a:pPr>
                <a:spcBef>
                  <a:spcPct val="0"/>
                </a:spcBef>
              </a:pPr>
              <a:t>2</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20647470-837A-423A-AE07-9929F8D44BAD}"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582112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r>
              <a:rPr lang="en-US" altLang="en-US" dirty="0" smtClean="0"/>
              <a:t>Community property laws are disregarded for self-employment tax purposes</a:t>
            </a:r>
          </a:p>
          <a:p>
            <a:pPr marL="641431" lvl="1" indent="-173787">
              <a:spcBef>
                <a:spcPct val="0"/>
              </a:spcBef>
              <a:buFontTx/>
              <a:buChar char="•"/>
            </a:pPr>
            <a:r>
              <a:rPr lang="en-US" altLang="en-US" dirty="0" smtClean="0"/>
              <a:t>If jointly run business, Taxpayer needs to specify the split ratio</a:t>
            </a:r>
          </a:p>
        </p:txBody>
      </p:sp>
      <p:sp>
        <p:nvSpPr>
          <p:cNvPr id="2" name="Date Placeholder 1"/>
          <p:cNvSpPr>
            <a:spLocks noGrp="1"/>
          </p:cNvSpPr>
          <p:nvPr>
            <p:ph type="dt" idx="10"/>
          </p:nvPr>
        </p:nvSpPr>
        <p:spPr/>
        <p:txBody>
          <a:bodyPr/>
          <a:lstStyle/>
          <a:p>
            <a:fld id="{82780AD2-5335-4598-A6C8-4DB41159E164}"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408046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actual tax form</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7D29BC6B-1057-4F63-9EB9-7F1AE9785DEA}" type="slidenum">
              <a:rPr lang="en-US" altLang="en-US"/>
              <a:pPr>
                <a:spcBef>
                  <a:spcPct val="0"/>
                </a:spcBef>
              </a:pPr>
              <a:t>21</a:t>
            </a:fld>
            <a:endParaRPr lang="en-US" altLang="en-US" dirty="0"/>
          </a:p>
        </p:txBody>
      </p:sp>
      <p:sp>
        <p:nvSpPr>
          <p:cNvPr id="2" name="Date Placeholder 1"/>
          <p:cNvSpPr>
            <a:spLocks noGrp="1"/>
          </p:cNvSpPr>
          <p:nvPr>
            <p:ph type="dt" idx="10"/>
          </p:nvPr>
        </p:nvSpPr>
        <p:spPr/>
        <p:txBody>
          <a:bodyPr/>
          <a:lstStyle/>
          <a:p>
            <a:fld id="{507AD16A-E2D7-47C3-8636-A970D6B834D6}"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85673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E8E8DBCE-C2DC-4F7B-B809-9A41D5713692}"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22</a:t>
            </a:fld>
            <a:endParaRPr lang="en-US" dirty="0"/>
          </a:p>
        </p:txBody>
      </p:sp>
    </p:spTree>
    <p:extLst>
      <p:ext uri="{BB962C8B-B14F-4D97-AF65-F5344CB8AC3E}">
        <p14:creationId xmlns:p14="http://schemas.microsoft.com/office/powerpoint/2010/main" val="1076941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en-US" altLang="en-US" b="1" dirty="0" smtClean="0"/>
              <a:t>Graphic designer:</a:t>
            </a:r>
          </a:p>
          <a:p>
            <a:pPr lvl="1" eaLnBrk="1" hangingPunct="1"/>
            <a:r>
              <a:rPr lang="en-US" altLang="en-US" b="1" dirty="0" smtClean="0"/>
              <a:t>Category: Professional, Scientific, &amp; Technical Services</a:t>
            </a:r>
          </a:p>
          <a:p>
            <a:pPr lvl="1" eaLnBrk="1" hangingPunct="1"/>
            <a:r>
              <a:rPr lang="en-US" altLang="en-US" b="1" dirty="0" smtClean="0"/>
              <a:t>Code: Graphic designer: 541400</a:t>
            </a:r>
          </a:p>
          <a:p>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0AAB2267-8211-4375-9C3C-81E98C11E29B}" type="slidenum">
              <a:rPr lang="en-US" altLang="en-US"/>
              <a:pPr>
                <a:spcBef>
                  <a:spcPct val="0"/>
                </a:spcBef>
              </a:pPr>
              <a:t>23</a:t>
            </a:fld>
            <a:endParaRPr lang="en-US" altLang="en-US" dirty="0"/>
          </a:p>
        </p:txBody>
      </p:sp>
      <p:sp>
        <p:nvSpPr>
          <p:cNvPr id="2" name="Date Placeholder 1"/>
          <p:cNvSpPr>
            <a:spLocks noGrp="1"/>
          </p:cNvSpPr>
          <p:nvPr>
            <p:ph type="dt" idx="10"/>
          </p:nvPr>
        </p:nvSpPr>
        <p:spPr/>
        <p:txBody>
          <a:bodyPr/>
          <a:lstStyle/>
          <a:p>
            <a:fld id="{AA7B3FCC-1297-4DEC-91DE-47F28F5001DC}"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898481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Ask to look up codes or if running TS, demonstrate in program</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90358CA6-ADDE-4C84-B8F9-01D8039BE31F}" type="slidenum">
              <a:rPr lang="en-US" altLang="en-US"/>
              <a:pPr>
                <a:spcBef>
                  <a:spcPct val="0"/>
                </a:spcBef>
              </a:pPr>
              <a:t>24</a:t>
            </a:fld>
            <a:endParaRPr lang="en-US" altLang="en-US" dirty="0"/>
          </a:p>
        </p:txBody>
      </p:sp>
      <p:sp>
        <p:nvSpPr>
          <p:cNvPr id="2" name="Date Placeholder 1"/>
          <p:cNvSpPr>
            <a:spLocks noGrp="1"/>
          </p:cNvSpPr>
          <p:nvPr>
            <p:ph type="dt" idx="10"/>
          </p:nvPr>
        </p:nvSpPr>
        <p:spPr/>
        <p:txBody>
          <a:bodyPr/>
          <a:lstStyle/>
          <a:p>
            <a:fld id="{EB634778-8054-4756-A53A-88BE809C5408}"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967625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FDC5E6AF-64F4-40BE-9E3E-E04C48360A8D}"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26</a:t>
            </a:fld>
            <a:endParaRPr lang="en-US" dirty="0"/>
          </a:p>
        </p:txBody>
      </p:sp>
    </p:spTree>
    <p:extLst>
      <p:ext uri="{BB962C8B-B14F-4D97-AF65-F5344CB8AC3E}">
        <p14:creationId xmlns:p14="http://schemas.microsoft.com/office/powerpoint/2010/main" val="2324043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Emphasize</a:t>
            </a:r>
          </a:p>
          <a:p>
            <a:pPr eaLnBrk="1" hangingPunct="1">
              <a:spcBef>
                <a:spcPct val="0"/>
              </a:spcBef>
              <a:buFontTx/>
              <a:buChar char="•"/>
            </a:pPr>
            <a:r>
              <a:rPr lang="en-US" altLang="en-US" dirty="0" smtClean="0"/>
              <a:t>Box</a:t>
            </a:r>
            <a:r>
              <a:rPr lang="en-US" altLang="en-US" baseline="0" dirty="0" smtClean="0"/>
              <a:t> 2 royalties if from taxpayer’s own services would go on Sch C, e.g. author or songwriter</a:t>
            </a:r>
            <a:endParaRPr lang="en-US" altLang="en-US" dirty="0" smtClean="0"/>
          </a:p>
          <a:p>
            <a:pPr eaLnBrk="1" hangingPunct="1">
              <a:spcBef>
                <a:spcPct val="0"/>
              </a:spcBef>
              <a:buFontTx/>
              <a:buChar char="•"/>
            </a:pPr>
            <a:r>
              <a:rPr lang="en-US" altLang="en-US" dirty="0" smtClean="0"/>
              <a:t>Use of box 3 or box 7 varies by payer – taxpayer decides whether or not there is a business</a:t>
            </a:r>
          </a:p>
          <a:p>
            <a:pPr eaLnBrk="1" hangingPunct="1">
              <a:spcBef>
                <a:spcPct val="0"/>
              </a:spcBef>
              <a:buFontTx/>
              <a:buChar char="•"/>
            </a:pPr>
            <a:r>
              <a:rPr lang="en-US" altLang="en-US" dirty="0" smtClean="0"/>
              <a:t>Box 9 – if checked means that the Taxpayer has a resale business and is out of scope</a:t>
            </a:r>
          </a:p>
          <a:p>
            <a:pPr eaLnBrk="1" hangingPunct="1">
              <a:spcBef>
                <a:spcPct val="0"/>
              </a:spcBef>
              <a:buFontTx/>
              <a:buChar char="•"/>
            </a:pPr>
            <a:r>
              <a:rPr lang="en-US" altLang="en-US" dirty="0" smtClean="0"/>
              <a:t>Box 6 in some states is used to report caregiver compensation paid by the state or municipality</a:t>
            </a:r>
          </a:p>
          <a:p>
            <a:pPr eaLnBrk="1" hangingPunct="1">
              <a:spcBef>
                <a:spcPct val="0"/>
              </a:spcBef>
              <a:buFontTx/>
              <a:buChar char="•"/>
            </a:pPr>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7AD01436-4700-4CB7-8322-67A72B5096E4}" type="slidenum">
              <a:rPr lang="en-US" altLang="en-US">
                <a:solidFill>
                  <a:srgbClr val="000000"/>
                </a:solidFill>
                <a:ea typeface="MS PGothic" pitchFamily="34" charset="-128"/>
              </a:rPr>
              <a:pPr>
                <a:spcBef>
                  <a:spcPct val="0"/>
                </a:spcBef>
              </a:pPr>
              <a:t>27</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2F44DA02-A1CF-45BD-8477-EB2F2393CC53}"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701683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37DF4F67-FA3F-4400-95A5-176E5F2090AE}" type="slidenum">
              <a:rPr lang="en-GB" altLang="en-US">
                <a:solidFill>
                  <a:srgbClr val="000000"/>
                </a:solidFill>
                <a:ea typeface="MS PGothic" pitchFamily="34" charset="-128"/>
              </a:rPr>
              <a:pPr>
                <a:spcBef>
                  <a:spcPct val="0"/>
                </a:spcBef>
              </a:pPr>
              <a:t>28</a:t>
            </a:fld>
            <a:endParaRPr lang="en-GB" altLang="en-US" dirty="0">
              <a:solidFill>
                <a:srgbClr val="000000"/>
              </a:solidFill>
              <a:ea typeface="MS PGothic" pitchFamily="34" charset="-128"/>
            </a:endParaRPr>
          </a:p>
        </p:txBody>
      </p:sp>
      <p:sp>
        <p:nvSpPr>
          <p:cNvPr id="10752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7524" name="Rectangle 2"/>
          <p:cNvSpPr>
            <a:spLocks noGrp="1" noChangeArrowheads="1"/>
          </p:cNvSpPr>
          <p:nvPr>
            <p:ph type="body" idx="1"/>
          </p:nvPr>
        </p:nvSpPr>
        <p:spPr bwMode="auto">
          <a:xfrm>
            <a:off x="705644" y="4422533"/>
            <a:ext cx="5641978" cy="1298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171450" indent="-171450">
              <a:spcBef>
                <a:spcPct val="0"/>
              </a:spcBef>
              <a:buClr>
                <a:schemeClr val="accent2">
                  <a:lumMod val="75000"/>
                </a:schemeClr>
              </a:buClr>
              <a:buSzPct val="120000"/>
              <a:buFont typeface="Arial" panose="020B0604020202020204" pitchFamily="34" charset="0"/>
              <a:buChar char="•"/>
            </a:pPr>
            <a:r>
              <a:rPr lang="en-US" altLang="en-US" dirty="0" smtClean="0"/>
              <a:t>Consider the business.</a:t>
            </a:r>
          </a:p>
          <a:p>
            <a:pPr marL="628650" lvl="1" indent="-171450">
              <a:spcBef>
                <a:spcPct val="0"/>
              </a:spcBef>
              <a:buClr>
                <a:schemeClr val="accent2">
                  <a:lumMod val="75000"/>
                </a:schemeClr>
              </a:buClr>
              <a:buSzPct val="120000"/>
              <a:buFont typeface="Wingdings" panose="05000000000000000000" pitchFamily="2" charset="2"/>
              <a:buChar char="§"/>
            </a:pPr>
            <a:r>
              <a:rPr lang="en-US" altLang="en-US" dirty="0" smtClean="0"/>
              <a:t>Is it likely that the Taxpayer would have cash income?</a:t>
            </a:r>
          </a:p>
          <a:p>
            <a:pPr marL="628650" lvl="1" indent="-171450">
              <a:spcBef>
                <a:spcPct val="0"/>
              </a:spcBef>
              <a:buClr>
                <a:schemeClr val="accent2">
                  <a:lumMod val="75000"/>
                </a:schemeClr>
              </a:buClr>
              <a:buSzPct val="120000"/>
              <a:buFont typeface="Wingdings" panose="05000000000000000000" pitchFamily="2" charset="2"/>
              <a:buChar char="§"/>
            </a:pPr>
            <a:r>
              <a:rPr lang="en-US" altLang="en-US" dirty="0" smtClean="0"/>
              <a:t>If so, ask about it.3</a:t>
            </a:r>
          </a:p>
          <a:p>
            <a:pPr marL="171450" indent="-171450">
              <a:spcBef>
                <a:spcPct val="0"/>
              </a:spcBef>
              <a:buClr>
                <a:schemeClr val="accent2">
                  <a:lumMod val="75000"/>
                </a:schemeClr>
              </a:buClr>
              <a:buSzPct val="120000"/>
              <a:buFont typeface="Arial" panose="020B0604020202020204" pitchFamily="34" charset="0"/>
              <a:buChar char="•"/>
            </a:pPr>
            <a:r>
              <a:rPr lang="en-US" altLang="en-US" dirty="0" smtClean="0"/>
              <a:t>All Income must be reported.</a:t>
            </a:r>
          </a:p>
          <a:p>
            <a:pPr marL="171450" indent="-171450">
              <a:spcBef>
                <a:spcPct val="0"/>
              </a:spcBef>
              <a:buClr>
                <a:schemeClr val="accent2">
                  <a:lumMod val="75000"/>
                </a:schemeClr>
              </a:buClr>
              <a:buSzPct val="120000"/>
              <a:buFont typeface="Arial" panose="020B0604020202020204" pitchFamily="34" charset="0"/>
              <a:buChar char="•"/>
            </a:pPr>
            <a:r>
              <a:rPr lang="en-US" altLang="en-US" dirty="0" smtClean="0"/>
              <a:t>All </a:t>
            </a:r>
            <a:r>
              <a:rPr lang="en-US" altLang="en-US" smtClean="0"/>
              <a:t>Form 1099-MISCs</a:t>
            </a:r>
            <a:r>
              <a:rPr lang="en-US" altLang="en-US" baseline="0" smtClean="0"/>
              <a:t> </a:t>
            </a:r>
            <a:r>
              <a:rPr lang="en-US" altLang="en-US" baseline="0" dirty="0" smtClean="0"/>
              <a:t>must be input into TaxSlayer as a 1099-MISC (not summarized to “other </a:t>
            </a:r>
            <a:r>
              <a:rPr lang="en-US" altLang="en-US" baseline="0" smtClean="0"/>
              <a:t>income”)</a:t>
            </a:r>
          </a:p>
        </p:txBody>
      </p:sp>
      <p:sp>
        <p:nvSpPr>
          <p:cNvPr id="2" name="Date Placeholder 1"/>
          <p:cNvSpPr>
            <a:spLocks noGrp="1"/>
          </p:cNvSpPr>
          <p:nvPr>
            <p:ph type="dt" idx="10"/>
          </p:nvPr>
        </p:nvSpPr>
        <p:spPr/>
        <p:txBody>
          <a:bodyPr/>
          <a:lstStyle/>
          <a:p>
            <a:fld id="{78247ACD-6907-4712-AFA3-52DBDC621037}"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1562852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Emphasize</a:t>
            </a:r>
          </a:p>
          <a:p>
            <a:pPr eaLnBrk="1" hangingPunct="1">
              <a:spcBef>
                <a:spcPct val="0"/>
              </a:spcBef>
              <a:buFontTx/>
              <a:buChar char="•"/>
            </a:pPr>
            <a:r>
              <a:rPr lang="en-US" altLang="en-US" dirty="0" smtClean="0"/>
              <a:t>Use of box 3 or box 7 varies by payer – taxpayer decides whether or not there is a business</a:t>
            </a:r>
          </a:p>
          <a:p>
            <a:pPr eaLnBrk="1" hangingPunct="1">
              <a:spcBef>
                <a:spcPct val="0"/>
              </a:spcBef>
              <a:buFontTx/>
              <a:buChar char="•"/>
            </a:pPr>
            <a:r>
              <a:rPr lang="en-US" altLang="en-US" dirty="0" smtClean="0"/>
              <a:t>Box 9 – if checked means that the Taxpayer has a resale business and is out of scope</a:t>
            </a:r>
          </a:p>
          <a:p>
            <a:pPr eaLnBrk="1" hangingPunct="1">
              <a:spcBef>
                <a:spcPct val="0"/>
              </a:spcBef>
              <a:buFontTx/>
              <a:buChar char="•"/>
            </a:pPr>
            <a:r>
              <a:rPr lang="en-US" altLang="en-US" dirty="0" smtClean="0"/>
              <a:t>Box 6 in some states is used to report caregiver compensation paid by the state or municipality</a:t>
            </a:r>
          </a:p>
          <a:p>
            <a:pPr eaLnBrk="1" hangingPunct="1">
              <a:spcBef>
                <a:spcPct val="0"/>
              </a:spcBef>
              <a:buFontTx/>
              <a:buChar char="•"/>
            </a:pPr>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7AD01436-4700-4CB7-8322-67A72B5096E4}" type="slidenum">
              <a:rPr lang="en-US" altLang="en-US">
                <a:solidFill>
                  <a:srgbClr val="000000"/>
                </a:solidFill>
                <a:ea typeface="MS PGothic" pitchFamily="34" charset="-128"/>
              </a:rPr>
              <a:pPr>
                <a:spcBef>
                  <a:spcPct val="0"/>
                </a:spcBef>
              </a:pPr>
              <a:t>29</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2F44DA02-A1CF-45BD-8477-EB2F2393CC53}"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235874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B66D94E5-CCAA-4DDF-95C2-EEC3862A71A1}"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30</a:t>
            </a:fld>
            <a:endParaRPr lang="en-US" dirty="0"/>
          </a:p>
        </p:txBody>
      </p:sp>
    </p:spTree>
    <p:extLst>
      <p:ext uri="{BB962C8B-B14F-4D97-AF65-F5344CB8AC3E}">
        <p14:creationId xmlns:p14="http://schemas.microsoft.com/office/powerpoint/2010/main" val="231784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r>
              <a:rPr lang="en-US" altLang="en-US" dirty="0" smtClean="0"/>
              <a:t>One-time payments may or may not be a business</a:t>
            </a:r>
          </a:p>
          <a:p>
            <a:pPr marL="173787" indent="-173787">
              <a:spcBef>
                <a:spcPct val="0"/>
              </a:spcBef>
              <a:buFontTx/>
              <a:buChar char="•"/>
            </a:pPr>
            <a:r>
              <a:rPr lang="en-US" altLang="en-US" dirty="0" smtClean="0"/>
              <a:t>Sporadic activity may not be a business – but once a year, every year might be a business</a:t>
            </a:r>
          </a:p>
          <a:p>
            <a:pPr marL="173787" indent="-173787">
              <a:spcBef>
                <a:spcPct val="0"/>
              </a:spcBef>
              <a:buFontTx/>
              <a:buChar char="•"/>
            </a:pPr>
            <a:r>
              <a:rPr lang="en-US" altLang="en-US" dirty="0" smtClean="0"/>
              <a:t>Income cannot be on a W-2 – except statutory employees</a:t>
            </a:r>
          </a:p>
          <a:p>
            <a:pPr marL="173787" indent="-173787">
              <a:spcBef>
                <a:spcPct val="0"/>
              </a:spcBef>
            </a:pPr>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EE85CA8D-8012-4120-9292-26DEBFC8E99A}" type="slidenum">
              <a:rPr lang="en-US" altLang="en-US">
                <a:solidFill>
                  <a:srgbClr val="000000"/>
                </a:solidFill>
                <a:ea typeface="MS PGothic" pitchFamily="34" charset="-128"/>
              </a:rPr>
              <a:pPr>
                <a:spcBef>
                  <a:spcPct val="0"/>
                </a:spcBef>
              </a:pPr>
              <a:t>3</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4BC6EF26-6013-43F7-BE9F-03A1C14B6CC6}"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201070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What!?!?! Business income on a W-2??? Special situation.</a:t>
            </a:r>
          </a:p>
          <a:p>
            <a:endParaRPr lang="en-US" altLang="en-US" dirty="0" smtClean="0"/>
          </a:p>
          <a:p>
            <a:r>
              <a:rPr lang="en-US" altLang="en-US" dirty="0" smtClean="0"/>
              <a:t>Statutory employees are a mixed situation </a:t>
            </a:r>
          </a:p>
          <a:p>
            <a:pPr>
              <a:buFontTx/>
              <a:buChar char="•"/>
            </a:pPr>
            <a:r>
              <a:rPr lang="en-US" altLang="en-US" dirty="0" smtClean="0"/>
              <a:t>Reported on W-2 instead of 1099</a:t>
            </a:r>
          </a:p>
          <a:p>
            <a:pPr>
              <a:buFontTx/>
              <a:buChar char="•"/>
            </a:pPr>
            <a:r>
              <a:rPr lang="en-US" altLang="en-US" dirty="0" smtClean="0"/>
              <a:t>Some taxes are withheld</a:t>
            </a:r>
          </a:p>
          <a:p>
            <a:pPr>
              <a:buFontTx/>
              <a:buChar char="•"/>
            </a:pPr>
            <a:r>
              <a:rPr lang="en-US" altLang="en-US" dirty="0" smtClean="0"/>
              <a:t>Can take business expenses on Sch C, instead of Sch A</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656B51E9-F4BD-454C-9FC9-26E50D5E21A8}" type="slidenum">
              <a:rPr lang="en-US" altLang="en-US">
                <a:solidFill>
                  <a:srgbClr val="000000"/>
                </a:solidFill>
                <a:ea typeface="MS PGothic" pitchFamily="34" charset="-128"/>
              </a:rPr>
              <a:pPr>
                <a:spcBef>
                  <a:spcPct val="0"/>
                </a:spcBef>
              </a:pPr>
              <a:t>31</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0A4872DD-2E62-4EF4-9A23-D5DBBD278488}"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8160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buFontTx/>
              <a:buChar char="•"/>
            </a:pPr>
            <a:r>
              <a:rPr lang="en-US" altLang="en-US" dirty="0" smtClean="0"/>
              <a:t>If it doesn’t sound right, report on W-2 form and/or suggest Taxpayer gets a corrected W-2</a:t>
            </a:r>
          </a:p>
          <a:p>
            <a:pPr marL="173787" indent="-173787">
              <a:buFontTx/>
              <a:buChar char="•"/>
            </a:pPr>
            <a:r>
              <a:rPr lang="en-US" altLang="en-US" dirty="0" smtClean="0"/>
              <a:t>“Employer” will withhold social security and Medicare taxes from statutory employee, maybe federal tax</a:t>
            </a:r>
          </a:p>
          <a:p>
            <a:pPr marL="173787" indent="-173787">
              <a:buFontTx/>
              <a:buChar char="•"/>
            </a:pPr>
            <a:r>
              <a:rPr lang="en-US" altLang="en-US" dirty="0" smtClean="0"/>
              <a:t>No self-employment tax!</a:t>
            </a:r>
          </a:p>
          <a:p>
            <a:pPr marL="173787" indent="-173787"/>
            <a:endParaRPr lang="en-US" altLang="en-US" dirty="0" smtClean="0"/>
          </a:p>
          <a:p>
            <a:pPr marL="173787" indent="-173787"/>
            <a:r>
              <a:rPr lang="en-US" altLang="en-US" u="sng" dirty="0" smtClean="0"/>
              <a:t>An explanation from IRS.gov of these workers:</a:t>
            </a:r>
          </a:p>
          <a:p>
            <a:pPr marL="173787" indent="-173787">
              <a:buFontTx/>
              <a:buChar char="•"/>
            </a:pPr>
            <a:r>
              <a:rPr lang="en-US" altLang="en-US" dirty="0" smtClean="0"/>
              <a:t>A driver who distributes beverages (other than milk) or meat, vegetable, fruit, or bakery products; or who picks up and delivers laundry or dry cleaning, if the driver is your agent or is paid on commission.</a:t>
            </a:r>
          </a:p>
          <a:p>
            <a:pPr marL="173787" indent="-173787">
              <a:buFontTx/>
              <a:buChar char="•"/>
            </a:pPr>
            <a:r>
              <a:rPr lang="en-US" altLang="en-US" dirty="0" smtClean="0"/>
              <a:t>A full-time life insurance sales agent whose principal business activity is selling life insurance or annuity contracts, or both, primarily for one life insurance company.</a:t>
            </a:r>
          </a:p>
          <a:p>
            <a:pPr marL="173787" indent="-173787">
              <a:buFontTx/>
              <a:buChar char="•"/>
            </a:pPr>
            <a:r>
              <a:rPr lang="en-US" altLang="en-US" dirty="0" smtClean="0"/>
              <a:t>An individual who works at home on materials or goods that you supply and that must be returned to you or to a person you name, if you also furnish specifications for the work to be done.</a:t>
            </a:r>
          </a:p>
          <a:p>
            <a:pPr marL="173787" indent="-173787">
              <a:buFontTx/>
              <a:buChar char="•"/>
            </a:pPr>
            <a:r>
              <a:rPr lang="en-US" altLang="en-US" dirty="0" smtClean="0"/>
              <a:t>A full-time traveling or city salesperson who works on your behalf and turns in orders to you from wholesalers, retailers, contractors, or operators of hotels, restaurants, or other similar establishments. The goods sold must be merchandise for resale or supplies for use in the buyer’s business operation. The work performed for you must be the salesperson's principal business activity.</a:t>
            </a:r>
          </a:p>
          <a:p>
            <a:pPr marL="173787" indent="-173787"/>
            <a:endParaRPr lang="en-US" altLang="en-US" dirty="0"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44410406-8E73-49CA-B623-0ACE66F885E7}" type="slidenum">
              <a:rPr lang="en-US" altLang="en-US">
                <a:solidFill>
                  <a:srgbClr val="000000"/>
                </a:solidFill>
                <a:ea typeface="MS PGothic" pitchFamily="34" charset="-128"/>
              </a:rPr>
              <a:pPr>
                <a:spcBef>
                  <a:spcPct val="0"/>
                </a:spcBef>
              </a:pPr>
              <a:t>32</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13C1387B-AB8A-4018-8820-880B126B6878}"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945610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buFont typeface="Calibri" pitchFamily="34" charset="0"/>
              <a:buChar char="●"/>
            </a:pPr>
            <a:r>
              <a:rPr lang="en-US" altLang="en-US" b="1" dirty="0" smtClean="0"/>
              <a:t>Encourage audience participation</a:t>
            </a:r>
          </a:p>
          <a:p>
            <a:pPr marL="173787" indent="-173787">
              <a:buFont typeface="Calibri" pitchFamily="34" charset="0"/>
              <a:buChar char="●"/>
            </a:pPr>
            <a:r>
              <a:rPr lang="en-US" altLang="en-US" b="1" dirty="0" smtClean="0"/>
              <a:t>Emphasize to use common sense</a:t>
            </a:r>
          </a:p>
          <a:p>
            <a:pPr marL="173787" indent="-173787">
              <a:buFont typeface="Calibri" pitchFamily="34" charset="0"/>
              <a:buChar char="●"/>
            </a:pPr>
            <a:r>
              <a:rPr lang="en-US" altLang="en-US" b="1" dirty="0" smtClean="0"/>
              <a:t>Instead of asking “did you receive any tips”, maybe ask “how much in tips did you receive” (This question is NOT a yes/no question. It requires thought.)</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3D64ECD9-7A87-404C-A333-0C329D794C1E}" type="slidenum">
              <a:rPr lang="en-US" altLang="en-US"/>
              <a:pPr>
                <a:spcBef>
                  <a:spcPct val="0"/>
                </a:spcBef>
              </a:pPr>
              <a:t>36</a:t>
            </a:fld>
            <a:endParaRPr lang="en-US" altLang="en-US" dirty="0"/>
          </a:p>
        </p:txBody>
      </p:sp>
      <p:sp>
        <p:nvSpPr>
          <p:cNvPr id="2" name="Date Placeholder 1"/>
          <p:cNvSpPr>
            <a:spLocks noGrp="1"/>
          </p:cNvSpPr>
          <p:nvPr>
            <p:ph type="dt" idx="10"/>
          </p:nvPr>
        </p:nvSpPr>
        <p:spPr/>
        <p:txBody>
          <a:bodyPr/>
          <a:lstStyle/>
          <a:p>
            <a:fld id="{2D1B9194-EC67-4933-8BE3-AF1CBE2597FE}"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220962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Review</a:t>
            </a:r>
            <a:r>
              <a:rPr lang="en-US" altLang="en-US" dirty="0" smtClean="0"/>
              <a:t> how good records help taxpayers: Refer to 4012 F-13</a:t>
            </a:r>
          </a:p>
          <a:p>
            <a:pPr>
              <a:buFontTx/>
              <a:buChar char="•"/>
            </a:pPr>
            <a:r>
              <a:rPr lang="en-US" altLang="en-US" dirty="0" smtClean="0"/>
              <a:t>Monitor the progress of their business</a:t>
            </a:r>
          </a:p>
          <a:p>
            <a:pPr>
              <a:buFontTx/>
              <a:buChar char="•"/>
            </a:pPr>
            <a:r>
              <a:rPr lang="en-US" altLang="en-US" dirty="0" smtClean="0"/>
              <a:t>Prepare their financial statements</a:t>
            </a:r>
          </a:p>
          <a:p>
            <a:pPr>
              <a:buFontTx/>
              <a:buChar char="•"/>
            </a:pPr>
            <a:r>
              <a:rPr lang="en-US" altLang="en-US" dirty="0" smtClean="0"/>
              <a:t>Identify source of receipts</a:t>
            </a:r>
          </a:p>
          <a:p>
            <a:pPr>
              <a:buFontTx/>
              <a:buChar char="•"/>
            </a:pPr>
            <a:r>
              <a:rPr lang="en-US" altLang="en-US" dirty="0" smtClean="0"/>
              <a:t>Keep track of deductible expenses</a:t>
            </a:r>
          </a:p>
          <a:p>
            <a:pPr>
              <a:buFontTx/>
              <a:buChar char="•"/>
            </a:pPr>
            <a:r>
              <a:rPr lang="en-US" altLang="en-US" dirty="0" smtClean="0"/>
              <a:t>Prepare tax returns</a:t>
            </a:r>
          </a:p>
          <a:p>
            <a:pPr>
              <a:buFontTx/>
              <a:buChar char="•"/>
            </a:pPr>
            <a:r>
              <a:rPr lang="en-US" altLang="en-US" dirty="0" smtClean="0"/>
              <a:t>Support items reported on tax returns</a:t>
            </a:r>
          </a:p>
          <a:p>
            <a:r>
              <a:rPr lang="en-US" altLang="en-US" b="1" dirty="0" smtClean="0"/>
              <a:t>Ask</a:t>
            </a:r>
            <a:r>
              <a:rPr lang="en-US" altLang="en-US" dirty="0" smtClean="0"/>
              <a:t>: What are examples of business-related supporting documents? </a:t>
            </a:r>
          </a:p>
          <a:p>
            <a:r>
              <a:rPr lang="en-US" altLang="en-US" b="1" dirty="0" smtClean="0"/>
              <a:t>Answer</a:t>
            </a:r>
            <a:r>
              <a:rPr lang="en-US" altLang="en-US" dirty="0" smtClean="0"/>
              <a:t>: Sales slips, paid bills, invoices, receipts, deposit slips, canceled checks.</a:t>
            </a:r>
          </a:p>
          <a:p>
            <a:endParaRPr lang="en-US" altLang="en-US" dirty="0"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D9B67FA8-9D08-4E7E-B23D-9B0854770998}" type="slidenum">
              <a:rPr lang="en-US" altLang="en-US"/>
              <a:pPr>
                <a:spcBef>
                  <a:spcPct val="0"/>
                </a:spcBef>
              </a:pPr>
              <a:t>37</a:t>
            </a:fld>
            <a:endParaRPr lang="en-US" altLang="en-US" dirty="0"/>
          </a:p>
        </p:txBody>
      </p:sp>
      <p:sp>
        <p:nvSpPr>
          <p:cNvPr id="2" name="Date Placeholder 1"/>
          <p:cNvSpPr>
            <a:spLocks noGrp="1"/>
          </p:cNvSpPr>
          <p:nvPr>
            <p:ph type="dt" idx="10"/>
          </p:nvPr>
        </p:nvSpPr>
        <p:spPr/>
        <p:txBody>
          <a:bodyPr/>
          <a:lstStyle/>
          <a:p>
            <a:fld id="{FD1E1543-70A4-4283-BB6A-F55053C9D114}"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1347095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Can use lines 8-25 or use page 2 of input form – shown later</a:t>
            </a:r>
          </a:p>
          <a:p>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97BDC40F-E38D-4FBC-894B-AB772B78D920}" type="slidenum">
              <a:rPr lang="en-US" altLang="en-US"/>
              <a:pPr>
                <a:spcBef>
                  <a:spcPct val="0"/>
                </a:spcBef>
              </a:pPr>
              <a:t>38</a:t>
            </a:fld>
            <a:endParaRPr lang="en-US" altLang="en-US" dirty="0"/>
          </a:p>
        </p:txBody>
      </p:sp>
      <p:sp>
        <p:nvSpPr>
          <p:cNvPr id="2" name="Date Placeholder 1"/>
          <p:cNvSpPr>
            <a:spLocks noGrp="1"/>
          </p:cNvSpPr>
          <p:nvPr>
            <p:ph type="dt" idx="10"/>
          </p:nvPr>
        </p:nvSpPr>
        <p:spPr/>
        <p:txBody>
          <a:bodyPr/>
          <a:lstStyle/>
          <a:p>
            <a:fld id="{0328730D-6D44-4394-B456-43FC509CD8DA}"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822405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buFontTx/>
              <a:buChar char="•"/>
            </a:pPr>
            <a:r>
              <a:rPr lang="en-US" altLang="en-US" dirty="0" smtClean="0"/>
              <a:t>Written records are required</a:t>
            </a:r>
          </a:p>
          <a:p>
            <a:pPr marL="641431" lvl="1" indent="-173787">
              <a:buFontTx/>
              <a:buChar char="•"/>
            </a:pPr>
            <a:r>
              <a:rPr lang="en-US" altLang="en-US" dirty="0" smtClean="0"/>
              <a:t>Can be a log</a:t>
            </a:r>
          </a:p>
          <a:p>
            <a:pPr marL="641431" lvl="1" indent="-173787">
              <a:buFontTx/>
              <a:buChar char="•"/>
            </a:pPr>
            <a:r>
              <a:rPr lang="en-US" altLang="en-US" dirty="0" smtClean="0"/>
              <a:t>Can be appointment book</a:t>
            </a:r>
          </a:p>
          <a:p>
            <a:pPr marL="641431" lvl="1" indent="-173787">
              <a:buFontTx/>
              <a:buChar char="•"/>
            </a:pPr>
            <a:r>
              <a:rPr lang="en-US" altLang="en-US" dirty="0" smtClean="0"/>
              <a:t>Can be electronic</a:t>
            </a:r>
          </a:p>
          <a:p>
            <a:pPr marL="641431" lvl="1" indent="-173787">
              <a:buFontTx/>
              <a:buChar char="•"/>
            </a:pPr>
            <a:r>
              <a:rPr lang="en-US" altLang="en-US" dirty="0" smtClean="0"/>
              <a:t>Should be contemporaneous (at or near time business miles are driven)</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E0CEB17F-FF1C-4E02-843A-D25B1B39E7D2}" type="slidenum">
              <a:rPr lang="en-US" altLang="en-US"/>
              <a:pPr>
                <a:spcBef>
                  <a:spcPct val="0"/>
                </a:spcBef>
              </a:pPr>
              <a:t>39</a:t>
            </a:fld>
            <a:endParaRPr lang="en-US" altLang="en-US" dirty="0"/>
          </a:p>
        </p:txBody>
      </p:sp>
      <p:sp>
        <p:nvSpPr>
          <p:cNvPr id="2" name="Date Placeholder 1"/>
          <p:cNvSpPr>
            <a:spLocks noGrp="1"/>
          </p:cNvSpPr>
          <p:nvPr>
            <p:ph type="dt" idx="10"/>
          </p:nvPr>
        </p:nvSpPr>
        <p:spPr/>
        <p:txBody>
          <a:bodyPr/>
          <a:lstStyle/>
          <a:p>
            <a:fld id="{B70ECEE6-BB4A-4C1F-8FBF-6A909EF93669}"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887728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E595B913-251A-4D76-A2D8-4DC2DB060179}" type="slidenum">
              <a:rPr lang="en-GB" altLang="en-US">
                <a:solidFill>
                  <a:srgbClr val="000000"/>
                </a:solidFill>
                <a:ea typeface="MS PGothic" pitchFamily="34" charset="-128"/>
              </a:rPr>
              <a:pPr>
                <a:spcBef>
                  <a:spcPct val="0"/>
                </a:spcBef>
              </a:pPr>
              <a:t>40</a:t>
            </a:fld>
            <a:endParaRPr lang="en-GB" altLang="en-US" dirty="0">
              <a:solidFill>
                <a:srgbClr val="000000"/>
              </a:solidFill>
              <a:ea typeface="MS PGothic" pitchFamily="34" charset="-128"/>
            </a:endParaRPr>
          </a:p>
        </p:txBody>
      </p:sp>
      <p:sp>
        <p:nvSpPr>
          <p:cNvPr id="119811" name="Text Box 1"/>
          <p:cNvSpPr txBox="1">
            <a:spLocks noChangeArrowheads="1"/>
          </p:cNvSpPr>
          <p:nvPr/>
        </p:nvSpPr>
        <p:spPr bwMode="auto">
          <a:xfrm>
            <a:off x="1224591" y="893346"/>
            <a:ext cx="4604082" cy="3222988"/>
          </a:xfrm>
          <a:prstGeom prst="rect">
            <a:avLst/>
          </a:prstGeom>
          <a:solidFill>
            <a:srgbClr val="FFFFFF"/>
          </a:solidFill>
          <a:ln w="9360">
            <a:solidFill>
              <a:srgbClr val="000000"/>
            </a:solidFill>
            <a:miter lim="800000"/>
            <a:headEnd/>
            <a:tailEnd/>
          </a:ln>
        </p:spPr>
        <p:txBody>
          <a:bodyPr wrap="none" lIns="93485" tIns="46743" rIns="93485" bIns="46743"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1800" dirty="0">
              <a:solidFill>
                <a:srgbClr val="000000"/>
              </a:solidFill>
              <a:ea typeface="MS PGothic" pitchFamily="34" charset="-128"/>
            </a:endParaRPr>
          </a:p>
        </p:txBody>
      </p:sp>
      <p:sp>
        <p:nvSpPr>
          <p:cNvPr id="119812" name="Text Box 2"/>
          <p:cNvSpPr>
            <a:spLocks noGrp="1" noChangeArrowheads="1"/>
          </p:cNvSpPr>
          <p:nvPr>
            <p:ph type="body"/>
          </p:nvPr>
        </p:nvSpPr>
        <p:spPr bwMode="auto">
          <a:xfrm>
            <a:off x="1090109" y="4428847"/>
            <a:ext cx="4876212" cy="357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ctr" anchorCtr="1" compatLnSpc="1">
            <a:prstTxWarp prst="textNoShape">
              <a:avLst/>
            </a:prstTxWarp>
          </a:bodyPr>
          <a:lstStyle/>
          <a:p>
            <a:pPr>
              <a:spcBef>
                <a:spcPts val="461"/>
              </a:spcBef>
              <a:tabLst>
                <a:tab pos="0" algn="l"/>
                <a:tab pos="933709" algn="l"/>
                <a:tab pos="1868997" algn="l"/>
                <a:tab pos="2804285" algn="l"/>
                <a:tab pos="3737993" algn="l"/>
                <a:tab pos="4673281" algn="l"/>
                <a:tab pos="5608570" algn="l"/>
                <a:tab pos="6543858" algn="l"/>
                <a:tab pos="7477567" algn="l"/>
                <a:tab pos="8412855" algn="l"/>
                <a:tab pos="9348144" algn="l"/>
                <a:tab pos="10281851" algn="l"/>
              </a:tabLst>
            </a:pPr>
            <a:endParaRPr lang="en-GB" altLang="en-US" dirty="0" smtClean="0">
              <a:solidFill>
                <a:srgbClr val="000000"/>
              </a:solidFill>
            </a:endParaRPr>
          </a:p>
        </p:txBody>
      </p:sp>
      <p:sp>
        <p:nvSpPr>
          <p:cNvPr id="2" name="Date Placeholder 1"/>
          <p:cNvSpPr>
            <a:spLocks noGrp="1"/>
          </p:cNvSpPr>
          <p:nvPr>
            <p:ph type="dt" idx="10"/>
          </p:nvPr>
        </p:nvSpPr>
        <p:spPr/>
        <p:txBody>
          <a:bodyPr/>
          <a:lstStyle/>
          <a:p>
            <a:fld id="{DBD18F9A-A72C-4F8E-BA0C-A3E2156DE546}"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522863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07FB742A-B9BB-42A1-BFA7-685E73A66F4D}" type="slidenum">
              <a:rPr lang="en-GB" altLang="en-US">
                <a:solidFill>
                  <a:srgbClr val="000000"/>
                </a:solidFill>
                <a:ea typeface="MS PGothic" pitchFamily="34" charset="-128"/>
              </a:rPr>
              <a:pPr>
                <a:spcBef>
                  <a:spcPct val="0"/>
                </a:spcBef>
              </a:pPr>
              <a:t>41</a:t>
            </a:fld>
            <a:endParaRPr lang="en-GB" altLang="en-US" dirty="0">
              <a:solidFill>
                <a:srgbClr val="000000"/>
              </a:solidFill>
              <a:ea typeface="MS PGothic" pitchFamily="34" charset="-128"/>
            </a:endParaRPr>
          </a:p>
        </p:txBody>
      </p:sp>
      <p:sp>
        <p:nvSpPr>
          <p:cNvPr id="120835" name="Text Box 1"/>
          <p:cNvSpPr txBox="1">
            <a:spLocks noChangeArrowheads="1"/>
          </p:cNvSpPr>
          <p:nvPr/>
        </p:nvSpPr>
        <p:spPr bwMode="auto">
          <a:xfrm>
            <a:off x="1224591" y="893346"/>
            <a:ext cx="4604082" cy="3222988"/>
          </a:xfrm>
          <a:prstGeom prst="rect">
            <a:avLst/>
          </a:prstGeom>
          <a:solidFill>
            <a:srgbClr val="FFFFFF"/>
          </a:solidFill>
          <a:ln w="9360">
            <a:solidFill>
              <a:srgbClr val="000000"/>
            </a:solidFill>
            <a:miter lim="800000"/>
            <a:headEnd/>
            <a:tailEnd/>
          </a:ln>
        </p:spPr>
        <p:txBody>
          <a:bodyPr wrap="none" lIns="93485" tIns="46743" rIns="93485" bIns="46743"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1800" dirty="0">
              <a:solidFill>
                <a:srgbClr val="000000"/>
              </a:solidFill>
              <a:ea typeface="MS PGothic" pitchFamily="34" charset="-128"/>
            </a:endParaRPr>
          </a:p>
        </p:txBody>
      </p:sp>
      <p:sp>
        <p:nvSpPr>
          <p:cNvPr id="120836" name="Text Box 2"/>
          <p:cNvSpPr>
            <a:spLocks noGrp="1" noChangeArrowheads="1"/>
          </p:cNvSpPr>
          <p:nvPr>
            <p:ph type="body"/>
          </p:nvPr>
        </p:nvSpPr>
        <p:spPr bwMode="auto">
          <a:xfrm>
            <a:off x="1090109" y="4428847"/>
            <a:ext cx="4876212" cy="357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ctr" anchorCtr="1" compatLnSpc="1">
            <a:prstTxWarp prst="textNoShape">
              <a:avLst/>
            </a:prstTxWarp>
          </a:bodyPr>
          <a:lstStyle/>
          <a:p>
            <a:pPr>
              <a:spcBef>
                <a:spcPts val="461"/>
              </a:spcBef>
              <a:tabLst>
                <a:tab pos="0" algn="l"/>
                <a:tab pos="933709" algn="l"/>
                <a:tab pos="1868997" algn="l"/>
                <a:tab pos="2804285" algn="l"/>
                <a:tab pos="3737993" algn="l"/>
                <a:tab pos="4673281" algn="l"/>
                <a:tab pos="5608570" algn="l"/>
                <a:tab pos="6543858" algn="l"/>
                <a:tab pos="7477567" algn="l"/>
                <a:tab pos="8412855" algn="l"/>
                <a:tab pos="9348144" algn="l"/>
                <a:tab pos="10281851" algn="l"/>
              </a:tabLst>
            </a:pPr>
            <a:endParaRPr lang="en-GB" altLang="en-US" dirty="0" smtClean="0">
              <a:solidFill>
                <a:srgbClr val="000000"/>
              </a:solidFill>
            </a:endParaRPr>
          </a:p>
        </p:txBody>
      </p:sp>
      <p:sp>
        <p:nvSpPr>
          <p:cNvPr id="2" name="Date Placeholder 1"/>
          <p:cNvSpPr>
            <a:spLocks noGrp="1"/>
          </p:cNvSpPr>
          <p:nvPr>
            <p:ph type="dt" idx="10"/>
          </p:nvPr>
        </p:nvSpPr>
        <p:spPr/>
        <p:txBody>
          <a:bodyPr/>
          <a:lstStyle/>
          <a:p>
            <a:fld id="{A4A54EFD-5125-4256-B961-055FE9DA5DE8}"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92441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 typeface="Calibri" pitchFamily="34" charset="0"/>
              <a:buChar char="●"/>
            </a:pPr>
            <a:r>
              <a:rPr lang="en-US" altLang="en-US" b="1" dirty="0" smtClean="0"/>
              <a:t>Actual Expense Method: </a:t>
            </a:r>
          </a:p>
          <a:p>
            <a:pPr marL="641431" lvl="1" indent="-173787">
              <a:spcBef>
                <a:spcPct val="0"/>
              </a:spcBef>
              <a:buFont typeface="Calibri" pitchFamily="34" charset="0"/>
              <a:buChar char="●"/>
            </a:pPr>
            <a:r>
              <a:rPr lang="en-US" altLang="en-US" b="1" dirty="0" smtClean="0"/>
              <a:t>T</a:t>
            </a:r>
            <a:r>
              <a:rPr lang="en-US" altLang="en-US" dirty="0" smtClean="0"/>
              <a:t>he taxpayer determines the business portion of expenses for fuel, auto maintenance, parking fees and tolls, and auto loan interest</a:t>
            </a:r>
          </a:p>
          <a:p>
            <a:pPr marL="641431" lvl="1" indent="-173787">
              <a:spcBef>
                <a:spcPct val="0"/>
              </a:spcBef>
              <a:buFont typeface="Calibri" pitchFamily="34" charset="0"/>
              <a:buChar char="●"/>
            </a:pPr>
            <a:r>
              <a:rPr lang="en-US" altLang="en-US" dirty="0" smtClean="0"/>
              <a:t>The actual expense method is out of scope. </a:t>
            </a:r>
          </a:p>
          <a:p>
            <a:pPr marL="641431" lvl="1" indent="-173787">
              <a:spcBef>
                <a:spcPct val="0"/>
              </a:spcBef>
              <a:buFont typeface="Calibri" pitchFamily="34" charset="0"/>
              <a:buChar char="●"/>
            </a:pPr>
            <a:r>
              <a:rPr lang="en-US" altLang="en-US" dirty="0" smtClean="0"/>
              <a:t>Actual expense requires depreciation of vehicle – even if not claimed and is therefore out of scope</a:t>
            </a:r>
            <a:endParaRPr lang="en-US" altLang="en-US" b="1" dirty="0" smtClean="0"/>
          </a:p>
          <a:p>
            <a:pPr marL="173787" indent="-173787">
              <a:spcBef>
                <a:spcPct val="0"/>
              </a:spcBef>
              <a:buFont typeface="Calibri" pitchFamily="34" charset="0"/>
              <a:buChar char="●"/>
            </a:pPr>
            <a:r>
              <a:rPr lang="en-US" altLang="en-US" b="1" dirty="0" smtClean="0"/>
              <a:t>Standard Mileage Method:</a:t>
            </a:r>
            <a:r>
              <a:rPr lang="en-US" altLang="en-US" dirty="0" smtClean="0"/>
              <a:t> the taxpayer multiplies the business miles by the mileage rate for that tax year.</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27A1A514-3506-4348-B70A-BBD4D666CF7E}" type="slidenum">
              <a:rPr lang="en-US" altLang="en-US"/>
              <a:pPr>
                <a:spcBef>
                  <a:spcPct val="0"/>
                </a:spcBef>
              </a:pPr>
              <a:t>42</a:t>
            </a:fld>
            <a:endParaRPr lang="en-US" altLang="en-US" dirty="0"/>
          </a:p>
        </p:txBody>
      </p:sp>
      <p:sp>
        <p:nvSpPr>
          <p:cNvPr id="2" name="Date Placeholder 1"/>
          <p:cNvSpPr>
            <a:spLocks noGrp="1"/>
          </p:cNvSpPr>
          <p:nvPr>
            <p:ph type="dt" idx="10"/>
          </p:nvPr>
        </p:nvSpPr>
        <p:spPr/>
        <p:txBody>
          <a:bodyPr/>
          <a:lstStyle/>
          <a:p>
            <a:fld id="{BA22B0C5-9AFC-4E69-96D4-8F1E6D70BE64}"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439490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Add to expenses on page 2:</a:t>
            </a:r>
          </a:p>
          <a:p>
            <a:pPr eaLnBrk="1" hangingPunct="1">
              <a:spcBef>
                <a:spcPct val="0"/>
              </a:spcBef>
              <a:buFont typeface="Calibri" pitchFamily="34" charset="0"/>
              <a:buChar char="●"/>
            </a:pPr>
            <a:r>
              <a:rPr lang="en-US" altLang="en-US" b="1" dirty="0" smtClean="0"/>
              <a:t>parking</a:t>
            </a:r>
          </a:p>
          <a:p>
            <a:pPr eaLnBrk="1" hangingPunct="1">
              <a:spcBef>
                <a:spcPct val="0"/>
              </a:spcBef>
              <a:buFont typeface="Calibri" pitchFamily="34" charset="0"/>
              <a:buChar char="●"/>
            </a:pPr>
            <a:r>
              <a:rPr lang="en-US" altLang="en-US" b="1" dirty="0" smtClean="0"/>
              <a:t>tolls</a:t>
            </a:r>
          </a:p>
          <a:p>
            <a:pPr eaLnBrk="1" hangingPunct="1">
              <a:spcBef>
                <a:spcPct val="0"/>
              </a:spcBef>
              <a:buFont typeface="Calibri" pitchFamily="34" charset="0"/>
              <a:buChar char="●"/>
            </a:pPr>
            <a:r>
              <a:rPr lang="en-US" altLang="en-US" b="1" dirty="0" smtClean="0"/>
              <a:t>business part of the property tax portion of the car registration (if significant or if not itemizing deductions)</a:t>
            </a:r>
          </a:p>
          <a:p>
            <a:pPr eaLnBrk="1" hangingPunct="1">
              <a:spcBef>
                <a:spcPct val="0"/>
              </a:spcBef>
              <a:buFont typeface="Calibri" pitchFamily="34" charset="0"/>
              <a:buChar char="●"/>
            </a:pPr>
            <a:endParaRPr lang="en-US" altLang="en-US" b="1" dirty="0" smtClean="0"/>
          </a:p>
          <a:p>
            <a:pPr eaLnBrk="1" hangingPunct="1">
              <a:spcBef>
                <a:spcPct val="0"/>
              </a:spcBef>
              <a:buFont typeface="Calibri" pitchFamily="34" charset="0"/>
              <a:buChar char="●"/>
            </a:pPr>
            <a:r>
              <a:rPr lang="en-US" altLang="en-US" b="1" dirty="0" smtClean="0"/>
              <a:t>Mileage method applies to use of own car</a:t>
            </a:r>
          </a:p>
          <a:p>
            <a:pPr marL="641431" lvl="1" indent="-173787">
              <a:spcBef>
                <a:spcPct val="0"/>
              </a:spcBef>
              <a:buFont typeface="Calibri" pitchFamily="34" charset="0"/>
              <a:buChar char="●"/>
            </a:pPr>
            <a:r>
              <a:rPr lang="en-US" altLang="en-US" b="1" dirty="0" smtClean="0"/>
              <a:t>Does not apply to rented car, bus, train, taxi, etc.</a:t>
            </a:r>
          </a:p>
          <a:p>
            <a:pPr marL="641431" lvl="1" indent="-173787">
              <a:spcBef>
                <a:spcPct val="0"/>
              </a:spcBef>
              <a:buFont typeface="Calibri" pitchFamily="34" charset="0"/>
              <a:buChar char="●"/>
            </a:pPr>
            <a:r>
              <a:rPr lang="en-US" altLang="en-US" b="1" dirty="0" smtClean="0"/>
              <a:t>Can deduct rented car, bus, train, taxi, etc. in addition to standard mileage rate deduction</a:t>
            </a:r>
          </a:p>
          <a:p>
            <a:pPr eaLnBrk="1" hangingPunct="1">
              <a:spcBef>
                <a:spcPct val="0"/>
              </a:spcBef>
              <a:buFont typeface="Calibri" pitchFamily="34" charset="0"/>
              <a:buChar char="●"/>
            </a:pPr>
            <a:r>
              <a:rPr lang="en-US" altLang="en-US" b="1" dirty="0" smtClean="0"/>
              <a:t>Caution: long term car rental (&gt;30 days) are out of scope (special limitation rules apply)</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1BDC5EDF-E88C-4617-87CB-9E94CAAD3E66}" type="slidenum">
              <a:rPr lang="en-US" altLang="en-US"/>
              <a:pPr>
                <a:spcBef>
                  <a:spcPct val="0"/>
                </a:spcBef>
              </a:pPr>
              <a:t>43</a:t>
            </a:fld>
            <a:endParaRPr lang="en-US" altLang="en-US" dirty="0"/>
          </a:p>
        </p:txBody>
      </p:sp>
      <p:sp>
        <p:nvSpPr>
          <p:cNvPr id="2" name="Date Placeholder 1"/>
          <p:cNvSpPr>
            <a:spLocks noGrp="1"/>
          </p:cNvSpPr>
          <p:nvPr>
            <p:ph type="dt" idx="10"/>
          </p:nvPr>
        </p:nvSpPr>
        <p:spPr/>
        <p:txBody>
          <a:bodyPr/>
          <a:lstStyle/>
          <a:p>
            <a:fld id="{DA5CC297-67B9-40B7-BA83-31B143923D37}"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04572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r>
              <a:rPr lang="en-US" altLang="en-US" dirty="0" smtClean="0"/>
              <a:t>One-time payments may or may not be a business</a:t>
            </a:r>
          </a:p>
          <a:p>
            <a:pPr marL="173787" indent="-173787">
              <a:spcBef>
                <a:spcPct val="0"/>
              </a:spcBef>
              <a:buFontTx/>
              <a:buChar char="•"/>
            </a:pPr>
            <a:r>
              <a:rPr lang="en-US" altLang="en-US" dirty="0" smtClean="0"/>
              <a:t>Sporadic activity may not be a business – but once a year, every year might be a business</a:t>
            </a:r>
          </a:p>
          <a:p>
            <a:pPr marL="173787" indent="-173787">
              <a:spcBef>
                <a:spcPct val="0"/>
              </a:spcBef>
            </a:pPr>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4B211FFA-1BD0-4887-A4BF-1F4F3008B89E}" type="slidenum">
              <a:rPr lang="en-US" altLang="en-US">
                <a:solidFill>
                  <a:srgbClr val="000000"/>
                </a:solidFill>
                <a:ea typeface="MS PGothic" pitchFamily="34" charset="-128"/>
              </a:rPr>
              <a:pPr>
                <a:spcBef>
                  <a:spcPct val="0"/>
                </a:spcBef>
              </a:pPr>
              <a:t>4</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C17A1FA7-5791-4FE1-A2C4-F7A95AAA63F0}"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651023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6BAC3DED-3DF8-45C6-AB36-537EA178F395}"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44</a:t>
            </a:fld>
            <a:endParaRPr lang="en-US" dirty="0"/>
          </a:p>
        </p:txBody>
      </p:sp>
    </p:spTree>
    <p:extLst>
      <p:ext uri="{BB962C8B-B14F-4D97-AF65-F5344CB8AC3E}">
        <p14:creationId xmlns:p14="http://schemas.microsoft.com/office/powerpoint/2010/main" val="2546738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D4C0BC4D-118F-4663-A54B-E7ADA26656DF}"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45</a:t>
            </a:fld>
            <a:endParaRPr lang="en-US" dirty="0"/>
          </a:p>
        </p:txBody>
      </p:sp>
    </p:spTree>
    <p:extLst>
      <p:ext uri="{BB962C8B-B14F-4D97-AF65-F5344CB8AC3E}">
        <p14:creationId xmlns:p14="http://schemas.microsoft.com/office/powerpoint/2010/main" val="3774344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B35D04FC-605C-41E4-AF72-F547F7F4F707}"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46</a:t>
            </a:fld>
            <a:endParaRPr lang="en-US" dirty="0"/>
          </a:p>
        </p:txBody>
      </p:sp>
    </p:spTree>
    <p:extLst>
      <p:ext uri="{BB962C8B-B14F-4D97-AF65-F5344CB8AC3E}">
        <p14:creationId xmlns:p14="http://schemas.microsoft.com/office/powerpoint/2010/main" val="2817912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3D9B0571-FEE4-4054-90EE-8B39304A8820}"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47</a:t>
            </a:fld>
            <a:endParaRPr lang="en-US" dirty="0"/>
          </a:p>
        </p:txBody>
      </p:sp>
    </p:spTree>
    <p:extLst>
      <p:ext uri="{BB962C8B-B14F-4D97-AF65-F5344CB8AC3E}">
        <p14:creationId xmlns:p14="http://schemas.microsoft.com/office/powerpoint/2010/main" val="3171369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6F223C09-5988-46F6-A134-9DCD9B8CCBA0}" type="slidenum">
              <a:rPr lang="en-GB" altLang="en-US">
                <a:solidFill>
                  <a:srgbClr val="000000"/>
                </a:solidFill>
                <a:ea typeface="MS PGothic" pitchFamily="34" charset="-128"/>
              </a:rPr>
              <a:pPr>
                <a:spcBef>
                  <a:spcPct val="0"/>
                </a:spcBef>
              </a:pPr>
              <a:t>48</a:t>
            </a:fld>
            <a:endParaRPr lang="en-GB" altLang="en-US" dirty="0">
              <a:solidFill>
                <a:srgbClr val="000000"/>
              </a:solidFill>
              <a:ea typeface="MS PGothic" pitchFamily="34" charset="-128"/>
            </a:endParaRPr>
          </a:p>
        </p:txBody>
      </p:sp>
      <p:sp>
        <p:nvSpPr>
          <p:cNvPr id="124931" name="Text Box 1"/>
          <p:cNvSpPr txBox="1">
            <a:spLocks noChangeArrowheads="1"/>
          </p:cNvSpPr>
          <p:nvPr/>
        </p:nvSpPr>
        <p:spPr bwMode="auto">
          <a:xfrm>
            <a:off x="1175544" y="697629"/>
            <a:ext cx="4702175" cy="3491308"/>
          </a:xfrm>
          <a:prstGeom prst="rect">
            <a:avLst/>
          </a:prstGeom>
          <a:solidFill>
            <a:srgbClr val="FFFFFF"/>
          </a:solidFill>
          <a:ln w="9525">
            <a:solidFill>
              <a:srgbClr val="000000"/>
            </a:solidFill>
            <a:miter lim="800000"/>
            <a:headEnd/>
            <a:tailEnd/>
          </a:ln>
        </p:spPr>
        <p:txBody>
          <a:bodyPr wrap="none" lIns="93485" tIns="46743" rIns="93485" bIns="46743"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1800" dirty="0">
              <a:solidFill>
                <a:srgbClr val="000000"/>
              </a:solidFill>
              <a:ea typeface="MS PGothic" pitchFamily="34" charset="-128"/>
            </a:endParaRPr>
          </a:p>
        </p:txBody>
      </p:sp>
      <p:sp>
        <p:nvSpPr>
          <p:cNvPr id="124932" name="Rectangle 2"/>
          <p:cNvSpPr>
            <a:spLocks noGrp="1" noChangeArrowheads="1"/>
          </p:cNvSpPr>
          <p:nvPr>
            <p:ph type="body"/>
          </p:nvPr>
        </p:nvSpPr>
        <p:spPr bwMode="auto">
          <a:xfrm>
            <a:off x="705644" y="4422533"/>
            <a:ext cx="5641978" cy="4190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173787" indent="-173787">
              <a:spcBef>
                <a:spcPct val="0"/>
              </a:spcBef>
              <a:buFontTx/>
              <a:buChar char="•"/>
            </a:pPr>
            <a:r>
              <a:rPr lang="en-US" altLang="en-US" dirty="0" smtClean="0"/>
              <a:t>Cannot claim depreciation on the outside office!</a:t>
            </a:r>
          </a:p>
          <a:p>
            <a:pPr marL="173787" indent="-173787">
              <a:spcBef>
                <a:spcPct val="0"/>
              </a:spcBef>
              <a:buFontTx/>
              <a:buChar char="•"/>
            </a:pPr>
            <a:r>
              <a:rPr lang="en-US" altLang="en-US" dirty="0" smtClean="0"/>
              <a:t>Cannot write-off any assets</a:t>
            </a:r>
          </a:p>
          <a:p>
            <a:pPr marL="641431" lvl="1" indent="-173787">
              <a:spcBef>
                <a:spcPct val="0"/>
              </a:spcBef>
              <a:buFontTx/>
              <a:buChar char="•"/>
            </a:pPr>
            <a:r>
              <a:rPr lang="en-US" altLang="en-US" dirty="0" smtClean="0"/>
              <a:t>An item with a useful life of more than one year is an asset</a:t>
            </a:r>
          </a:p>
        </p:txBody>
      </p:sp>
      <p:sp>
        <p:nvSpPr>
          <p:cNvPr id="2" name="Date Placeholder 1"/>
          <p:cNvSpPr>
            <a:spLocks noGrp="1"/>
          </p:cNvSpPr>
          <p:nvPr>
            <p:ph type="dt" idx="10"/>
          </p:nvPr>
        </p:nvSpPr>
        <p:spPr/>
        <p:txBody>
          <a:bodyPr/>
          <a:lstStyle/>
          <a:p>
            <a:fld id="{05972E11-E2F4-4ADA-97A3-E038750FBEC4}"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881024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DA5DBC7E-7A43-4CFF-8537-716D08AC8236}"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49</a:t>
            </a:fld>
            <a:endParaRPr lang="en-US" dirty="0"/>
          </a:p>
        </p:txBody>
      </p:sp>
    </p:spTree>
    <p:extLst>
      <p:ext uri="{BB962C8B-B14F-4D97-AF65-F5344CB8AC3E}">
        <p14:creationId xmlns:p14="http://schemas.microsoft.com/office/powerpoint/2010/main" val="2602336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0FB90536-A942-41B6-AE77-55E27F4E32F5}" type="slidenum">
              <a:rPr lang="en-GB" altLang="en-US">
                <a:solidFill>
                  <a:srgbClr val="000000"/>
                </a:solidFill>
                <a:ea typeface="MS PGothic" pitchFamily="34" charset="-128"/>
              </a:rPr>
              <a:pPr>
                <a:spcBef>
                  <a:spcPct val="0"/>
                </a:spcBef>
              </a:pPr>
              <a:t>50</a:t>
            </a:fld>
            <a:endParaRPr lang="en-GB" altLang="en-US" dirty="0">
              <a:solidFill>
                <a:srgbClr val="000000"/>
              </a:solidFill>
              <a:ea typeface="MS PGothic" pitchFamily="34" charset="-128"/>
            </a:endParaRPr>
          </a:p>
        </p:txBody>
      </p:sp>
      <p:sp>
        <p:nvSpPr>
          <p:cNvPr id="125955" name="Text Box 1"/>
          <p:cNvSpPr txBox="1">
            <a:spLocks noChangeArrowheads="1"/>
          </p:cNvSpPr>
          <p:nvPr/>
        </p:nvSpPr>
        <p:spPr bwMode="auto">
          <a:xfrm>
            <a:off x="1175544" y="697629"/>
            <a:ext cx="4702175" cy="3491308"/>
          </a:xfrm>
          <a:prstGeom prst="rect">
            <a:avLst/>
          </a:prstGeom>
          <a:solidFill>
            <a:srgbClr val="FFFFFF"/>
          </a:solidFill>
          <a:ln w="9525">
            <a:solidFill>
              <a:srgbClr val="000000"/>
            </a:solidFill>
            <a:miter lim="800000"/>
            <a:headEnd/>
            <a:tailEnd/>
          </a:ln>
        </p:spPr>
        <p:txBody>
          <a:bodyPr wrap="none" lIns="93485" tIns="46743" rIns="93485" bIns="46743"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1800" dirty="0">
              <a:solidFill>
                <a:srgbClr val="000000"/>
              </a:solidFill>
              <a:ea typeface="MS PGothic" pitchFamily="34" charset="-128"/>
            </a:endParaRPr>
          </a:p>
        </p:txBody>
      </p:sp>
      <p:sp>
        <p:nvSpPr>
          <p:cNvPr id="125956" name="Rectangle 2"/>
          <p:cNvSpPr>
            <a:spLocks noGrp="1" noChangeArrowheads="1"/>
          </p:cNvSpPr>
          <p:nvPr>
            <p:ph type="body"/>
          </p:nvPr>
        </p:nvSpPr>
        <p:spPr bwMode="auto">
          <a:xfrm>
            <a:off x="705644" y="4422533"/>
            <a:ext cx="5641978" cy="4190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173787" indent="-173787">
              <a:spcBef>
                <a:spcPct val="0"/>
              </a:spcBef>
              <a:buFontTx/>
              <a:buChar char="•"/>
            </a:pPr>
            <a:r>
              <a:rPr lang="en-US" altLang="en-US" dirty="0" smtClean="0"/>
              <a:t>Asset write-off (either immediate or through depreciation) is out of scope</a:t>
            </a:r>
          </a:p>
          <a:p>
            <a:pPr marL="173787" indent="-173787">
              <a:spcBef>
                <a:spcPct val="0"/>
              </a:spcBef>
              <a:buFontTx/>
              <a:buChar char="•"/>
            </a:pPr>
            <a:r>
              <a:rPr lang="en-US" altLang="en-US" dirty="0" smtClean="0"/>
              <a:t>Computer and peripherals are also “listed property” which require </a:t>
            </a:r>
            <a:br>
              <a:rPr lang="en-US" altLang="en-US" dirty="0" smtClean="0"/>
            </a:br>
            <a:r>
              <a:rPr lang="en-US" altLang="en-US" dirty="0" smtClean="0"/>
              <a:t>documented business use in order to claim depreciation or write-off</a:t>
            </a:r>
          </a:p>
          <a:p>
            <a:pPr marL="173787" indent="-173787">
              <a:spcBef>
                <a:spcPct val="0"/>
              </a:spcBef>
              <a:buFontTx/>
              <a:buChar char="•"/>
            </a:pPr>
            <a:r>
              <a:rPr lang="en-US" altLang="en-US" dirty="0" smtClean="0"/>
              <a:t>Supplies used for business are not assets – if they are used for business, </a:t>
            </a:r>
            <a:br>
              <a:rPr lang="en-US" altLang="en-US" dirty="0" smtClean="0"/>
            </a:br>
            <a:r>
              <a:rPr lang="en-US" altLang="en-US" dirty="0" smtClean="0"/>
              <a:t>they are deductible</a:t>
            </a:r>
          </a:p>
          <a:p>
            <a:pPr marL="173787" indent="-173787">
              <a:spcBef>
                <a:spcPct val="0"/>
              </a:spcBef>
            </a:pPr>
            <a:endParaRPr lang="en-US" altLang="en-US" dirty="0" smtClean="0"/>
          </a:p>
        </p:txBody>
      </p:sp>
      <p:sp>
        <p:nvSpPr>
          <p:cNvPr id="2" name="Date Placeholder 1"/>
          <p:cNvSpPr>
            <a:spLocks noGrp="1"/>
          </p:cNvSpPr>
          <p:nvPr>
            <p:ph type="dt" idx="10"/>
          </p:nvPr>
        </p:nvSpPr>
        <p:spPr/>
        <p:txBody>
          <a:bodyPr/>
          <a:lstStyle/>
          <a:p>
            <a:fld id="{7A2FEA34-77A0-45B2-8C47-C9418A8B35BA}"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896829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E5D5D65C-00E2-4195-9D6A-31881BA04D77}" type="slidenum">
              <a:rPr lang="en-GB" altLang="en-US">
                <a:solidFill>
                  <a:srgbClr val="000000"/>
                </a:solidFill>
                <a:ea typeface="MS PGothic" pitchFamily="34" charset="-128"/>
              </a:rPr>
              <a:pPr>
                <a:spcBef>
                  <a:spcPct val="0"/>
                </a:spcBef>
              </a:pPr>
              <a:t>51</a:t>
            </a:fld>
            <a:endParaRPr lang="en-GB" altLang="en-US" dirty="0">
              <a:solidFill>
                <a:srgbClr val="000000"/>
              </a:solidFill>
              <a:ea typeface="MS PGothic" pitchFamily="34" charset="-128"/>
            </a:endParaRPr>
          </a:p>
        </p:txBody>
      </p:sp>
      <p:sp>
        <p:nvSpPr>
          <p:cNvPr id="126979" name="Text Box 1"/>
          <p:cNvSpPr txBox="1">
            <a:spLocks noChangeArrowheads="1"/>
          </p:cNvSpPr>
          <p:nvPr/>
        </p:nvSpPr>
        <p:spPr bwMode="auto">
          <a:xfrm>
            <a:off x="1175544" y="697629"/>
            <a:ext cx="4702175" cy="3491308"/>
          </a:xfrm>
          <a:prstGeom prst="rect">
            <a:avLst/>
          </a:prstGeom>
          <a:solidFill>
            <a:srgbClr val="FFFFFF"/>
          </a:solidFill>
          <a:ln w="9525">
            <a:solidFill>
              <a:srgbClr val="000000"/>
            </a:solidFill>
            <a:miter lim="800000"/>
            <a:headEnd/>
            <a:tailEnd/>
          </a:ln>
        </p:spPr>
        <p:txBody>
          <a:bodyPr wrap="none" lIns="93485" tIns="46743" rIns="93485" bIns="46743"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1800" dirty="0">
              <a:solidFill>
                <a:srgbClr val="000000"/>
              </a:solidFill>
              <a:ea typeface="MS PGothic" pitchFamily="34" charset="-128"/>
            </a:endParaRPr>
          </a:p>
        </p:txBody>
      </p:sp>
      <p:sp>
        <p:nvSpPr>
          <p:cNvPr id="126980" name="Rectangle 2"/>
          <p:cNvSpPr>
            <a:spLocks noGrp="1" noChangeArrowheads="1"/>
          </p:cNvSpPr>
          <p:nvPr>
            <p:ph type="body"/>
          </p:nvPr>
        </p:nvSpPr>
        <p:spPr bwMode="auto">
          <a:xfrm>
            <a:off x="705644" y="4422533"/>
            <a:ext cx="5641978" cy="4190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173787" indent="-173787">
              <a:spcBef>
                <a:spcPct val="0"/>
              </a:spcBef>
              <a:buFontTx/>
              <a:buChar char="•"/>
            </a:pPr>
            <a:r>
              <a:rPr lang="en-US" altLang="en-US" dirty="0" smtClean="0"/>
              <a:t>Sanity check: is it reasonable?</a:t>
            </a:r>
          </a:p>
          <a:p>
            <a:pPr marL="641431" lvl="1" indent="-173787">
              <a:spcBef>
                <a:spcPct val="0"/>
              </a:spcBef>
              <a:buFontTx/>
              <a:buChar char="•"/>
            </a:pPr>
            <a:r>
              <a:rPr lang="en-US" altLang="en-US" dirty="0" smtClean="0"/>
              <a:t>100% business cell phone when Taxpayer has only one phone?</a:t>
            </a:r>
          </a:p>
          <a:p>
            <a:pPr marL="641431" lvl="1" indent="-173787">
              <a:spcBef>
                <a:spcPct val="0"/>
              </a:spcBef>
              <a:buFontTx/>
              <a:buChar char="•"/>
            </a:pPr>
            <a:r>
              <a:rPr lang="en-US" altLang="en-US" dirty="0" smtClean="0"/>
              <a:t>100% business internet fee? No personal use?</a:t>
            </a:r>
          </a:p>
          <a:p>
            <a:pPr marL="173787" indent="-173787">
              <a:spcBef>
                <a:spcPct val="0"/>
              </a:spcBef>
              <a:buFontTx/>
              <a:buChar char="•"/>
            </a:pPr>
            <a:r>
              <a:rPr lang="en-US" altLang="en-US" dirty="0" smtClean="0"/>
              <a:t>Business records are very important – although we do not need to see them</a:t>
            </a:r>
          </a:p>
          <a:p>
            <a:pPr marL="173787" indent="-173787">
              <a:spcBef>
                <a:spcPct val="0"/>
              </a:spcBef>
            </a:pPr>
            <a:endParaRPr lang="en-US" altLang="en-US" dirty="0" smtClean="0"/>
          </a:p>
        </p:txBody>
      </p:sp>
      <p:sp>
        <p:nvSpPr>
          <p:cNvPr id="2" name="Date Placeholder 1"/>
          <p:cNvSpPr>
            <a:spLocks noGrp="1"/>
          </p:cNvSpPr>
          <p:nvPr>
            <p:ph type="dt" idx="10"/>
          </p:nvPr>
        </p:nvSpPr>
        <p:spPr/>
        <p:txBody>
          <a:bodyPr/>
          <a:lstStyle/>
          <a:p>
            <a:fld id="{4D6906F2-2CFA-4F76-854A-383A3C427EE2}"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1739109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Emphasize</a:t>
            </a:r>
          </a:p>
          <a:p>
            <a:pPr marL="175285" indent="-175285">
              <a:buFont typeface="Arial" panose="020B0604020202020204" pitchFamily="34" charset="0"/>
              <a:buChar char="•"/>
              <a:defRPr/>
            </a:pPr>
            <a:r>
              <a:rPr lang="en-US" b="1" dirty="0" smtClean="0"/>
              <a:t>Advise taxpayers of recordkeeping requirements</a:t>
            </a:r>
            <a:endParaRPr lang="en-US" b="1"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FA668DAF-CCDC-4162-9E44-6F642938F894}" type="slidenum">
              <a:rPr lang="en-US" altLang="en-US"/>
              <a:pPr>
                <a:spcBef>
                  <a:spcPct val="0"/>
                </a:spcBef>
              </a:pPr>
              <a:t>52</a:t>
            </a:fld>
            <a:endParaRPr lang="en-US" altLang="en-US" dirty="0"/>
          </a:p>
        </p:txBody>
      </p:sp>
      <p:sp>
        <p:nvSpPr>
          <p:cNvPr id="2" name="Date Placeholder 1"/>
          <p:cNvSpPr>
            <a:spLocks noGrp="1"/>
          </p:cNvSpPr>
          <p:nvPr>
            <p:ph type="dt" idx="10"/>
          </p:nvPr>
        </p:nvSpPr>
        <p:spPr/>
        <p:txBody>
          <a:bodyPr/>
          <a:lstStyle/>
          <a:p>
            <a:fld id="{40376D89-51EC-4659-B220-A35DA0D11D3E}" type="datetime1">
              <a:rPr lang="en-US" smtClean="0"/>
              <a:t>12/21/2016</a:t>
            </a:fld>
            <a:endParaRPr lang="en-US" dirty="0"/>
          </a:p>
        </p:txBody>
      </p:sp>
      <p:sp>
        <p:nvSpPr>
          <p:cNvPr id="4" name="Header Placeholder 3"/>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0287121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taxpayers</a:t>
            </a:r>
            <a:r>
              <a:rPr lang="en-US" baseline="0" dirty="0" smtClean="0"/>
              <a:t> we see, use the 50% line.</a:t>
            </a:r>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E23C3DB4-A6DF-496D-9B24-998C3663F27C}"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53</a:t>
            </a:fld>
            <a:endParaRPr lang="en-US" dirty="0"/>
          </a:p>
        </p:txBody>
      </p:sp>
    </p:spTree>
    <p:extLst>
      <p:ext uri="{BB962C8B-B14F-4D97-AF65-F5344CB8AC3E}">
        <p14:creationId xmlns:p14="http://schemas.microsoft.com/office/powerpoint/2010/main" val="277094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smtClean="0"/>
              <a:t>If this is an issue for your district here are the business vs. hobby criteria:</a:t>
            </a:r>
          </a:p>
          <a:p>
            <a:r>
              <a:rPr lang="en-US" altLang="en-US" dirty="0" smtClean="0"/>
              <a:t>1. The manner that a taxpayer carries on an activity.</a:t>
            </a:r>
          </a:p>
          <a:p>
            <a:r>
              <a:rPr lang="en-US" altLang="en-US" dirty="0" smtClean="0"/>
              <a:t>2. The expertise of a taxpayer or advisor(s) involved in the business activity.</a:t>
            </a:r>
          </a:p>
          <a:p>
            <a:r>
              <a:rPr lang="en-US" altLang="en-US" dirty="0" smtClean="0"/>
              <a:t>3. The time and effort a taxpayer allocates to the activity.</a:t>
            </a:r>
          </a:p>
          <a:p>
            <a:r>
              <a:rPr lang="en-US" altLang="en-US" dirty="0" smtClean="0"/>
              <a:t>4. Has the taxpayer had success with similar or dissimilar activities in the past?</a:t>
            </a:r>
          </a:p>
          <a:p>
            <a:r>
              <a:rPr lang="en-US" altLang="en-US" dirty="0" smtClean="0"/>
              <a:t>5. The history of income/loss for the activity.</a:t>
            </a:r>
          </a:p>
          <a:p>
            <a:r>
              <a:rPr lang="en-US" altLang="en-US" dirty="0" smtClean="0"/>
              <a:t>6. Are there occasional profits and, if so, how much are they?</a:t>
            </a:r>
          </a:p>
          <a:p>
            <a:r>
              <a:rPr lang="en-US" altLang="en-US" dirty="0" smtClean="0"/>
              <a:t>7. The financial status of the taxpayer, and does the taxpayer rely on this business activity or does the taxpayer have other sources of income?</a:t>
            </a:r>
          </a:p>
          <a:p>
            <a:r>
              <a:rPr lang="en-US" altLang="en-US" dirty="0" smtClean="0"/>
              <a:t>8. Is there an expectation of asset appreciation for any assets involved in the business activity?</a:t>
            </a:r>
          </a:p>
          <a:p>
            <a:r>
              <a:rPr lang="en-US" altLang="en-US" dirty="0" smtClean="0"/>
              <a:t>9. Are there elements of personal pleasure or recreation?</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A4ECF17A-DC1B-4146-B9D9-7C32CFD19D6A}" type="slidenum">
              <a:rPr lang="en-US" altLang="en-US">
                <a:solidFill>
                  <a:srgbClr val="000000"/>
                </a:solidFill>
                <a:ea typeface="MS PGothic" pitchFamily="34" charset="-128"/>
              </a:rPr>
              <a:pPr>
                <a:spcBef>
                  <a:spcPct val="0"/>
                </a:spcBef>
              </a:pPr>
              <a:t>5</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34095376-37B5-4383-9560-CE1E037EDBBA}"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888912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 to recordkeeping guide on 4012 F-13</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DDBD14F8-45DF-4D89-BB68-106F22368445}" type="slidenum">
              <a:rPr lang="en-US" altLang="en-US"/>
              <a:pPr>
                <a:spcBef>
                  <a:spcPct val="0"/>
                </a:spcBef>
              </a:pPr>
              <a:t>54</a:t>
            </a:fld>
            <a:endParaRPr lang="en-US" altLang="en-US" dirty="0"/>
          </a:p>
        </p:txBody>
      </p:sp>
      <p:sp>
        <p:nvSpPr>
          <p:cNvPr id="2" name="Date Placeholder 1"/>
          <p:cNvSpPr>
            <a:spLocks noGrp="1"/>
          </p:cNvSpPr>
          <p:nvPr>
            <p:ph type="dt" idx="10"/>
          </p:nvPr>
        </p:nvSpPr>
        <p:spPr/>
        <p:txBody>
          <a:bodyPr/>
          <a:lstStyle/>
          <a:p>
            <a:fld id="{0D9D9299-384B-4350-92E5-28F1C51B154C}"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9516685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485ABA50-8505-4CC7-9B68-973EBCFF2E44}"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55</a:t>
            </a:fld>
            <a:endParaRPr lang="en-US" dirty="0"/>
          </a:p>
        </p:txBody>
      </p:sp>
    </p:spTree>
    <p:extLst>
      <p:ext uri="{BB962C8B-B14F-4D97-AF65-F5344CB8AC3E}">
        <p14:creationId xmlns:p14="http://schemas.microsoft.com/office/powerpoint/2010/main" val="6570764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73D4AE9A-7F97-493C-8165-E26552B35E8B}"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56</a:t>
            </a:fld>
            <a:endParaRPr lang="en-US" dirty="0"/>
          </a:p>
        </p:txBody>
      </p:sp>
    </p:spTree>
    <p:extLst>
      <p:ext uri="{BB962C8B-B14F-4D97-AF65-F5344CB8AC3E}">
        <p14:creationId xmlns:p14="http://schemas.microsoft.com/office/powerpoint/2010/main" val="20801924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ED06E807-68CB-4A68-BADA-8AEEC9DEA803}"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57</a:t>
            </a:fld>
            <a:endParaRPr lang="en-US" dirty="0"/>
          </a:p>
        </p:txBody>
      </p:sp>
    </p:spTree>
    <p:extLst>
      <p:ext uri="{BB962C8B-B14F-4D97-AF65-F5344CB8AC3E}">
        <p14:creationId xmlns:p14="http://schemas.microsoft.com/office/powerpoint/2010/main" val="15499340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FE59B965-02EC-48D5-97B2-CF7871385EAD}"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58</a:t>
            </a:fld>
            <a:endParaRPr lang="en-US" dirty="0"/>
          </a:p>
        </p:txBody>
      </p:sp>
    </p:spTree>
    <p:extLst>
      <p:ext uri="{BB962C8B-B14F-4D97-AF65-F5344CB8AC3E}">
        <p14:creationId xmlns:p14="http://schemas.microsoft.com/office/powerpoint/2010/main" val="2454722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Business Income 2016 TY</a:t>
            </a:r>
            <a:endParaRPr lang="en-US" dirty="0"/>
          </a:p>
        </p:txBody>
      </p:sp>
      <p:sp>
        <p:nvSpPr>
          <p:cNvPr id="5" name="Date Placeholder 4"/>
          <p:cNvSpPr>
            <a:spLocks noGrp="1"/>
          </p:cNvSpPr>
          <p:nvPr>
            <p:ph type="dt" idx="11"/>
          </p:nvPr>
        </p:nvSpPr>
        <p:spPr/>
        <p:txBody>
          <a:bodyPr/>
          <a:lstStyle/>
          <a:p>
            <a:fld id="{4F8FAD9D-20FD-41E4-AE0C-B468996393B2}" type="datetime1">
              <a:rPr lang="en-US" smtClean="0"/>
              <a:t>12/21/2016</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59</a:t>
            </a:fld>
            <a:endParaRPr lang="en-US" dirty="0"/>
          </a:p>
        </p:txBody>
      </p:sp>
    </p:spTree>
    <p:extLst>
      <p:ext uri="{BB962C8B-B14F-4D97-AF65-F5344CB8AC3E}">
        <p14:creationId xmlns:p14="http://schemas.microsoft.com/office/powerpoint/2010/main" val="1080705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994950" y="8841909"/>
            <a:ext cx="3056731" cy="46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5" tIns="46743" rIns="93485" bIns="46743"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D70F872-7897-456D-BDBC-881288A34CC4}" type="slidenum">
              <a:rPr lang="en-US" altLang="en-US">
                <a:solidFill>
                  <a:srgbClr val="000000"/>
                </a:solidFill>
                <a:ea typeface="MS PGothic" pitchFamily="34" charset="-128"/>
              </a:rPr>
              <a:pPr algn="r" eaLnBrk="1" hangingPunct="1">
                <a:spcBef>
                  <a:spcPct val="0"/>
                </a:spcBef>
              </a:pPr>
              <a:t>60</a:t>
            </a:fld>
            <a:endParaRPr lang="en-US" altLang="en-US" dirty="0">
              <a:solidFill>
                <a:srgbClr val="000000"/>
              </a:solidFill>
              <a:ea typeface="MS PGothic" pitchFamily="34" charset="-128"/>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fld id="{2A45D97B-6211-48BE-B26A-EEB0EE280842}"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45508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buFontTx/>
              <a:buChar char="•"/>
            </a:pPr>
            <a:r>
              <a:rPr lang="en-US" altLang="en-US" b="1" dirty="0" smtClean="0"/>
              <a:t>Encourage counselors to ask probing questions</a:t>
            </a:r>
          </a:p>
          <a:p>
            <a:pPr marL="173787" indent="-173787">
              <a:buFontTx/>
              <a:buChar char="•"/>
            </a:pPr>
            <a:r>
              <a:rPr lang="en-US" altLang="en-US" b="1" dirty="0" smtClean="0"/>
              <a:t>It is not “prying,” it is essential to an accurate return</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A01A0FCD-E8F2-4CE2-BFF7-7D23184F4BAB}" type="slidenum">
              <a:rPr lang="en-US" altLang="en-US"/>
              <a:pPr>
                <a:spcBef>
                  <a:spcPct val="0"/>
                </a:spcBef>
              </a:pPr>
              <a:t>6</a:t>
            </a:fld>
            <a:endParaRPr lang="en-US" altLang="en-US" dirty="0"/>
          </a:p>
        </p:txBody>
      </p:sp>
      <p:sp>
        <p:nvSpPr>
          <p:cNvPr id="2" name="Date Placeholder 1"/>
          <p:cNvSpPr>
            <a:spLocks noGrp="1"/>
          </p:cNvSpPr>
          <p:nvPr>
            <p:ph type="dt" idx="10"/>
          </p:nvPr>
        </p:nvSpPr>
        <p:spPr/>
        <p:txBody>
          <a:bodyPr/>
          <a:lstStyle/>
          <a:p>
            <a:fld id="{CD0D34E2-5628-4D2A-92DA-8F78E3C17899}"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17834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p:spPr>
        <p:txBody>
          <a:bodyPr wrap="square" numCol="1" anchor="t" anchorCtr="0" compatLnSpc="1">
            <a:prstTxWarp prst="textNoShape">
              <a:avLst/>
            </a:prstTxWarp>
          </a:bodyPr>
          <a:lstStyle/>
          <a:p>
            <a:pPr marL="175285" indent="-175285">
              <a:spcBef>
                <a:spcPct val="0"/>
              </a:spcBef>
              <a:buFontTx/>
              <a:buChar char="•"/>
              <a:defRPr/>
            </a:pPr>
            <a:r>
              <a:rPr lang="en-US" altLang="en-US" b="1" dirty="0" smtClean="0"/>
              <a:t>Steps and questions to determine whether in scope, before touching the computer</a:t>
            </a:r>
          </a:p>
          <a:p>
            <a:pPr marL="175285" indent="-175285">
              <a:spcBef>
                <a:spcPct val="0"/>
              </a:spcBef>
              <a:buFontTx/>
              <a:buChar char="•"/>
              <a:defRPr/>
            </a:pPr>
            <a:r>
              <a:rPr lang="en-US" altLang="en-US" dirty="0" smtClean="0"/>
              <a:t>Ask participants why is the step performed or the question asked</a:t>
            </a:r>
          </a:p>
          <a:p>
            <a:pPr marL="642712" lvl="1" indent="-175285">
              <a:spcBef>
                <a:spcPct val="0"/>
              </a:spcBef>
              <a:buFontTx/>
              <a:buChar char="•"/>
              <a:defRPr/>
            </a:pPr>
            <a:r>
              <a:rPr lang="en-US" altLang="en-US" dirty="0" smtClean="0"/>
              <a:t>Prior year’s return – a loss? too many expenses? Employees? 1099 payments to others?</a:t>
            </a:r>
          </a:p>
          <a:p>
            <a:pPr marL="642712" lvl="1" indent="-175285">
              <a:spcBef>
                <a:spcPct val="0"/>
              </a:spcBef>
              <a:buFontTx/>
              <a:buChar char="•"/>
              <a:defRPr/>
            </a:pPr>
            <a:r>
              <a:rPr lang="en-US" altLang="en-US" dirty="0" smtClean="0"/>
              <a:t>Nature – is it really a business? Is there inventory?</a:t>
            </a:r>
          </a:p>
          <a:p>
            <a:pPr marL="642712" lvl="1" indent="-175285">
              <a:spcBef>
                <a:spcPct val="0"/>
              </a:spcBef>
              <a:buFontTx/>
              <a:buChar char="•"/>
              <a:defRPr/>
            </a:pPr>
            <a:r>
              <a:rPr lang="en-US" altLang="en-US" dirty="0" smtClean="0"/>
              <a:t>Where – no office in the home</a:t>
            </a:r>
          </a:p>
          <a:p>
            <a:pPr marL="642712" lvl="1" indent="-175285">
              <a:spcBef>
                <a:spcPct val="0"/>
              </a:spcBef>
              <a:buFontTx/>
              <a:buChar char="•"/>
              <a:defRPr/>
            </a:pPr>
            <a:r>
              <a:rPr lang="en-US" altLang="en-US" dirty="0" smtClean="0"/>
              <a:t>Loss this year?</a:t>
            </a:r>
          </a:p>
          <a:p>
            <a:pPr marL="642712" lvl="1" indent="-175285">
              <a:spcBef>
                <a:spcPct val="0"/>
              </a:spcBef>
              <a:buFontTx/>
              <a:buChar char="•"/>
              <a:defRPr/>
            </a:pPr>
            <a:r>
              <a:rPr lang="en-US" altLang="en-US" dirty="0" smtClean="0"/>
              <a:t>Assets that can be depreciated or are eligible for immediate write-off require Form 4562 – out of scope</a:t>
            </a:r>
          </a:p>
          <a:p>
            <a:pPr marL="642712" lvl="1" indent="-175285">
              <a:spcBef>
                <a:spcPct val="0"/>
              </a:spcBef>
              <a:buFontTx/>
              <a:buChar char="•"/>
              <a:defRPr/>
            </a:pPr>
            <a:r>
              <a:rPr lang="en-US" altLang="en-US" dirty="0" smtClean="0"/>
              <a:t>No records – need to determine whether business is legitimate and whether return can be prepared</a:t>
            </a:r>
          </a:p>
          <a:p>
            <a:pPr>
              <a:defRPr/>
            </a:pPr>
            <a:r>
              <a:rPr lang="en-US" b="1" dirty="0" smtClean="0"/>
              <a:t>Review</a:t>
            </a:r>
            <a:r>
              <a:rPr lang="en-US" dirty="0" smtClean="0"/>
              <a:t> how good records help taxpayers:</a:t>
            </a:r>
          </a:p>
          <a:p>
            <a:pPr marL="175285" indent="-175285">
              <a:buFont typeface="Arial" pitchFamily="34" charset="0"/>
              <a:buChar char="•"/>
              <a:defRPr/>
            </a:pPr>
            <a:r>
              <a:rPr lang="en-US" dirty="0" smtClean="0"/>
              <a:t>Monitor the progress of their business</a:t>
            </a:r>
          </a:p>
          <a:p>
            <a:pPr marL="175285" indent="-175285">
              <a:buFont typeface="Arial" pitchFamily="34" charset="0"/>
              <a:buChar char="•"/>
              <a:defRPr/>
            </a:pPr>
            <a:r>
              <a:rPr lang="en-US" dirty="0" smtClean="0"/>
              <a:t>Prepare their financial statements</a:t>
            </a:r>
          </a:p>
          <a:p>
            <a:pPr marL="175285" indent="-175285">
              <a:buFont typeface="Arial" pitchFamily="34" charset="0"/>
              <a:buChar char="•"/>
              <a:defRPr/>
            </a:pPr>
            <a:r>
              <a:rPr lang="en-US" dirty="0" smtClean="0"/>
              <a:t>Identify source of receipts</a:t>
            </a:r>
          </a:p>
          <a:p>
            <a:pPr marL="175285" indent="-175285">
              <a:buFont typeface="Arial" pitchFamily="34" charset="0"/>
              <a:buChar char="•"/>
              <a:defRPr/>
            </a:pPr>
            <a:r>
              <a:rPr lang="en-US" dirty="0" smtClean="0"/>
              <a:t>Keep track of deductible expenses</a:t>
            </a:r>
          </a:p>
          <a:p>
            <a:pPr marL="175285" indent="-175285">
              <a:buFont typeface="Arial" pitchFamily="34" charset="0"/>
              <a:buChar char="•"/>
              <a:defRPr/>
            </a:pPr>
            <a:r>
              <a:rPr lang="en-US" dirty="0" smtClean="0"/>
              <a:t>Prepare tax returns</a:t>
            </a:r>
          </a:p>
          <a:p>
            <a:pPr marL="175285" indent="-175285">
              <a:buFont typeface="Arial" pitchFamily="34" charset="0"/>
              <a:buChar char="•"/>
              <a:defRPr/>
            </a:pPr>
            <a:r>
              <a:rPr lang="en-US" dirty="0" smtClean="0"/>
              <a:t>Support items reported on tax returns</a:t>
            </a:r>
          </a:p>
          <a:p>
            <a:pPr>
              <a:buFont typeface="Arial" pitchFamily="34" charset="0"/>
              <a:buNone/>
              <a:defRPr/>
            </a:pPr>
            <a:r>
              <a:rPr lang="en-US" b="1" dirty="0" smtClean="0"/>
              <a:t>Ask</a:t>
            </a:r>
            <a:r>
              <a:rPr lang="en-US" dirty="0" smtClean="0"/>
              <a:t>: What are examples of business-related supporting documents? </a:t>
            </a:r>
          </a:p>
          <a:p>
            <a:pPr>
              <a:buFont typeface="Arial" pitchFamily="34" charset="0"/>
              <a:buNone/>
              <a:defRPr/>
            </a:pPr>
            <a:r>
              <a:rPr lang="en-US" b="1" dirty="0" smtClean="0"/>
              <a:t>Answers include</a:t>
            </a:r>
            <a:r>
              <a:rPr lang="en-US" dirty="0" smtClean="0"/>
              <a:t>: Sales slips, paid bills, invoices, receipts, deposit slips, canceled checks</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26854689-E347-4EA7-A82F-93FA320E491E}" type="slidenum">
              <a:rPr lang="en-US" altLang="en-US">
                <a:solidFill>
                  <a:srgbClr val="000000"/>
                </a:solidFill>
                <a:ea typeface="MS PGothic" pitchFamily="34" charset="-128"/>
              </a:rPr>
              <a:pPr>
                <a:spcBef>
                  <a:spcPct val="0"/>
                </a:spcBef>
              </a:pPr>
              <a:t>7</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6643DB40-EE04-4E04-80D5-78AC358D8165}"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25748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endParaRPr lang="en-US"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CA4D19CA-D11A-4C90-A2C1-35ED1DBF27E6}" type="slidenum">
              <a:rPr lang="en-US" altLang="en-US">
                <a:solidFill>
                  <a:srgbClr val="000000"/>
                </a:solidFill>
                <a:ea typeface="MS PGothic" pitchFamily="34" charset="-128"/>
              </a:rPr>
              <a:pPr>
                <a:spcBef>
                  <a:spcPct val="0"/>
                </a:spcBef>
              </a:pPr>
              <a:t>8</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23AACC5F-F718-489C-AB37-EFE9D4F57E9F}"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358800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87" indent="-173787">
              <a:spcBef>
                <a:spcPct val="0"/>
              </a:spcBef>
              <a:buFontTx/>
              <a:buChar char="•"/>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8342" indent="-290698">
              <a:spcBef>
                <a:spcPct val="30000"/>
              </a:spcBef>
              <a:defRPr sz="1200">
                <a:solidFill>
                  <a:schemeClr val="tx1"/>
                </a:solidFill>
                <a:latin typeface="Calibri" pitchFamily="34" charset="0"/>
              </a:defRPr>
            </a:lvl2pPr>
            <a:lvl3pPr marL="1167531" indent="-232242">
              <a:spcBef>
                <a:spcPct val="30000"/>
              </a:spcBef>
              <a:defRPr sz="1200">
                <a:solidFill>
                  <a:schemeClr val="tx1"/>
                </a:solidFill>
                <a:latin typeface="Calibri" pitchFamily="34" charset="0"/>
              </a:defRPr>
            </a:lvl3pPr>
            <a:lvl4pPr marL="1635175" indent="-232242">
              <a:spcBef>
                <a:spcPct val="30000"/>
              </a:spcBef>
              <a:defRPr sz="1200">
                <a:solidFill>
                  <a:schemeClr val="tx1"/>
                </a:solidFill>
                <a:latin typeface="Calibri" pitchFamily="34" charset="0"/>
              </a:defRPr>
            </a:lvl4pPr>
            <a:lvl5pPr marL="2102819" indent="-232242">
              <a:spcBef>
                <a:spcPct val="30000"/>
              </a:spcBef>
              <a:defRPr sz="1200">
                <a:solidFill>
                  <a:schemeClr val="tx1"/>
                </a:solidFill>
                <a:latin typeface="Calibri" pitchFamily="34" charset="0"/>
              </a:defRPr>
            </a:lvl5pPr>
            <a:lvl6pPr marL="2557825" indent="-232242" eaLnBrk="0" fontAlgn="base" hangingPunct="0">
              <a:spcBef>
                <a:spcPct val="30000"/>
              </a:spcBef>
              <a:spcAft>
                <a:spcPct val="0"/>
              </a:spcAft>
              <a:defRPr sz="1200">
                <a:solidFill>
                  <a:schemeClr val="tx1"/>
                </a:solidFill>
                <a:latin typeface="Calibri" pitchFamily="34" charset="0"/>
              </a:defRPr>
            </a:lvl6pPr>
            <a:lvl7pPr marL="3012829" indent="-232242" eaLnBrk="0" fontAlgn="base" hangingPunct="0">
              <a:spcBef>
                <a:spcPct val="30000"/>
              </a:spcBef>
              <a:spcAft>
                <a:spcPct val="0"/>
              </a:spcAft>
              <a:defRPr sz="1200">
                <a:solidFill>
                  <a:schemeClr val="tx1"/>
                </a:solidFill>
                <a:latin typeface="Calibri" pitchFamily="34" charset="0"/>
              </a:defRPr>
            </a:lvl7pPr>
            <a:lvl8pPr marL="3467834" indent="-232242" eaLnBrk="0" fontAlgn="base" hangingPunct="0">
              <a:spcBef>
                <a:spcPct val="30000"/>
              </a:spcBef>
              <a:spcAft>
                <a:spcPct val="0"/>
              </a:spcAft>
              <a:defRPr sz="1200">
                <a:solidFill>
                  <a:schemeClr val="tx1"/>
                </a:solidFill>
                <a:latin typeface="Calibri" pitchFamily="34" charset="0"/>
              </a:defRPr>
            </a:lvl8pPr>
            <a:lvl9pPr marL="3922840" indent="-232242" eaLnBrk="0" fontAlgn="base" hangingPunct="0">
              <a:spcBef>
                <a:spcPct val="30000"/>
              </a:spcBef>
              <a:spcAft>
                <a:spcPct val="0"/>
              </a:spcAft>
              <a:defRPr sz="1200">
                <a:solidFill>
                  <a:schemeClr val="tx1"/>
                </a:solidFill>
                <a:latin typeface="Calibri" pitchFamily="34" charset="0"/>
              </a:defRPr>
            </a:lvl9pPr>
          </a:lstStyle>
          <a:p>
            <a:pPr>
              <a:spcBef>
                <a:spcPct val="0"/>
              </a:spcBef>
            </a:pPr>
            <a:fld id="{E11C10F2-C639-4486-9156-E3CD0A1A945B}" type="slidenum">
              <a:rPr lang="en-US" altLang="en-US">
                <a:solidFill>
                  <a:srgbClr val="000000"/>
                </a:solidFill>
                <a:ea typeface="MS PGothic" pitchFamily="34" charset="-128"/>
              </a:rPr>
              <a:pPr>
                <a:spcBef>
                  <a:spcPct val="0"/>
                </a:spcBef>
              </a:pPr>
              <a:t>9</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E5038E99-09C4-4CA6-81C8-63F19EAD2AB1}" type="datetime1">
              <a:rPr lang="en-US" smtClean="0"/>
              <a:t>12/21/2016</a:t>
            </a:fld>
            <a:endParaRPr lang="en-US" dirty="0"/>
          </a:p>
        </p:txBody>
      </p:sp>
      <p:sp>
        <p:nvSpPr>
          <p:cNvPr id="3" name="Header Placeholder 2"/>
          <p:cNvSpPr>
            <a:spLocks noGrp="1"/>
          </p:cNvSpPr>
          <p:nvPr>
            <p:ph type="hdr" sz="quarter" idx="11"/>
          </p:nvPr>
        </p:nvSpPr>
        <p:spPr/>
        <p:txBody>
          <a:bodyPr/>
          <a:lstStyle/>
          <a:p>
            <a:r>
              <a:rPr lang="en-US" dirty="0" smtClean="0"/>
              <a:t>Business Income 2016 TY</a:t>
            </a:r>
            <a:endParaRPr lang="en-US" dirty="0"/>
          </a:p>
        </p:txBody>
      </p:sp>
    </p:spTree>
    <p:extLst>
      <p:ext uri="{BB962C8B-B14F-4D97-AF65-F5344CB8AC3E}">
        <p14:creationId xmlns:p14="http://schemas.microsoft.com/office/powerpoint/2010/main" val="2580522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1122363"/>
            <a:ext cx="7162800" cy="2387600"/>
          </a:xfrm>
        </p:spPr>
        <p:txBody>
          <a:bodyPr anchor="ctr" anchorCtr="0"/>
          <a:lstStyle>
            <a:lvl1pPr algn="ct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444" y="5958117"/>
            <a:ext cx="4612756" cy="408829"/>
          </a:xfrm>
          <a:prstGeom prst="rect">
            <a:avLst/>
          </a:prstGeom>
        </p:spPr>
      </p:pic>
    </p:spTree>
    <p:extLst>
      <p:ext uri="{BB962C8B-B14F-4D97-AF65-F5344CB8AC3E}">
        <p14:creationId xmlns:p14="http://schemas.microsoft.com/office/powerpoint/2010/main" val="139525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smtClean="0"/>
              <a:t>Click to edit Master title style</a:t>
            </a:r>
            <a:endParaRPr lang="en-US" dirty="0"/>
          </a:p>
        </p:txBody>
      </p:sp>
      <p:sp>
        <p:nvSpPr>
          <p:cNvPr id="9" name="Footer Placeholder 8"/>
          <p:cNvSpPr>
            <a:spLocks noGrp="1"/>
          </p:cNvSpPr>
          <p:nvPr>
            <p:ph type="ftr" sz="quarter" idx="10"/>
          </p:nvPr>
        </p:nvSpPr>
        <p:spPr/>
        <p:txBody>
          <a:bodyPr/>
          <a:lstStyle>
            <a:lvl1pPr>
              <a:defRPr>
                <a:latin typeface="+mn-lt"/>
              </a:defRPr>
            </a:lvl1pPr>
          </a:lstStyle>
          <a:p>
            <a:r>
              <a:rPr lang="en-US" smtClean="0">
                <a:solidFill>
                  <a:prstClr val="black">
                    <a:tint val="75000"/>
                  </a:prstClr>
                </a:solidFill>
              </a:rPr>
              <a:t>NTTC Training - TY2016</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lvl1pPr>
              <a:defRPr>
                <a:latin typeface="+mn-lt"/>
              </a:defRPr>
            </a:lvl1p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2"/>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0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0" name="Title 9"/>
          <p:cNvSpPr>
            <a:spLocks noGrp="1"/>
          </p:cNvSpPr>
          <p:nvPr>
            <p:ph type="title"/>
          </p:nvPr>
        </p:nvSpPr>
        <p:spPr/>
        <p:txBody>
          <a:bodyPr/>
          <a:lstStyle>
            <a:lvl1pPr>
              <a:defRPr/>
            </a:lvl1pPr>
          </a:lstStyle>
          <a:p>
            <a:r>
              <a:rPr lang="en-US" smtClean="0"/>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dirty="0">
              <a:solidFill>
                <a:prstClr val="black">
                  <a:tint val="75000"/>
                </a:prstClr>
              </a:solidFill>
            </a:endParaRPr>
          </a:p>
        </p:txBody>
      </p:sp>
      <p:sp>
        <p:nvSpPr>
          <p:cNvPr id="12" name="Slide Number Placeholder 11"/>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42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smtClean="0"/>
              <a:t>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smtClean="0"/>
              <a:t>Edit Master text styles</a:t>
            </a:r>
          </a:p>
          <a:p>
            <a:pPr lvl="1"/>
            <a:r>
              <a:rPr lang="en-US" smtClean="0"/>
              <a:t>Second level</a:t>
            </a:r>
          </a:p>
          <a:p>
            <a:pPr lvl="2"/>
            <a:r>
              <a:rPr lang="en-US" smtClean="0"/>
              <a:t>Third level</a:t>
            </a:r>
          </a:p>
        </p:txBody>
      </p:sp>
      <p:sp>
        <p:nvSpPr>
          <p:cNvPr id="10" name="Footer Placeholder 9"/>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12" name="Title 1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5603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smtClean="0"/>
              <a:t>Edit Master text styles</a:t>
            </a:r>
          </a:p>
          <a:p>
            <a:pPr lvl="1"/>
            <a:r>
              <a:rPr lang="en-US" smtClean="0"/>
              <a:t>Second level</a:t>
            </a:r>
          </a:p>
        </p:txBody>
      </p:sp>
      <p:sp>
        <p:nvSpPr>
          <p:cNvPr id="4" name="Picture Placeholder 3"/>
          <p:cNvSpPr>
            <a:spLocks noGrp="1"/>
          </p:cNvSpPr>
          <p:nvPr>
            <p:ph type="pic" sz="quarter" idx="15"/>
          </p:nvPr>
        </p:nvSpPr>
        <p:spPr>
          <a:xfrm>
            <a:off x="954505" y="2141538"/>
            <a:ext cx="7543800" cy="1879600"/>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51208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smtClean="0"/>
              <a:t>Click icon to add picture</a:t>
            </a:r>
            <a:endParaRPr lang="en-US"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63436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994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US" smtClean="0">
                <a:solidFill>
                  <a:prstClr val="black">
                    <a:tint val="75000"/>
                  </a:prstClr>
                </a:solidFill>
              </a:rPr>
              <a:t>NTTC Training - TY2016</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126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33600"/>
            <a:ext cx="7812504" cy="38862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1494351" y="6213227"/>
            <a:ext cx="345136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Verdana" panose="020B0604030504040204" pitchFamily="34" charset="0"/>
              </a:defRPr>
            </a:lvl1pPr>
          </a:lstStyle>
          <a:p>
            <a:r>
              <a:rPr lang="en-US" smtClean="0">
                <a:solidFill>
                  <a:prstClr val="black">
                    <a:tint val="75000"/>
                  </a:prstClr>
                </a:solidFill>
              </a:rPr>
              <a:t>NTTC Training - TY2016</a:t>
            </a:r>
            <a:endParaRPr lang="en-US" dirty="0">
              <a:solidFill>
                <a:prstClr val="black">
                  <a:tint val="75000"/>
                </a:prstClr>
              </a:solidFill>
            </a:endParaRPr>
          </a:p>
        </p:txBody>
      </p:sp>
      <p:sp>
        <p:nvSpPr>
          <p:cNvPr id="10" name="Slide Number Placeholder 9"/>
          <p:cNvSpPr>
            <a:spLocks noGrp="1"/>
          </p:cNvSpPr>
          <p:nvPr>
            <p:ph type="sldNum" sz="quarter" idx="4"/>
          </p:nvPr>
        </p:nvSpPr>
        <p:spPr>
          <a:xfrm>
            <a:off x="628650" y="6213227"/>
            <a:ext cx="63560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915" y="6274283"/>
            <a:ext cx="2732435" cy="243012"/>
          </a:xfrm>
          <a:prstGeom prst="rect">
            <a:avLst/>
          </a:prstGeom>
        </p:spPr>
      </p:pic>
    </p:spTree>
    <p:extLst>
      <p:ext uri="{BB962C8B-B14F-4D97-AF65-F5344CB8AC3E}">
        <p14:creationId xmlns:p14="http://schemas.microsoft.com/office/powerpoint/2010/main" val="5274506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dt="0"/>
  <p:txStyles>
    <p:title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Verdana" panose="020B0604030504040204" pitchFamily="34" charset="0"/>
        </a:defRPr>
      </a:lvl1pPr>
    </p:titleStyle>
    <p:body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defTabSz="914400" rtl="0" eaLnBrk="1" latinLnBrk="0" hangingPunct="1">
        <a:lnSpc>
          <a:spcPct val="100000"/>
        </a:lnSpc>
        <a:spcBef>
          <a:spcPts val="500"/>
        </a:spcBef>
        <a:buClr>
          <a:schemeClr val="accent2">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defTabSz="914400" rtl="0" eaLnBrk="1" latinLnBrk="0" hangingPunct="1">
        <a:lnSpc>
          <a:spcPct val="100000"/>
        </a:lnSpc>
        <a:spcBef>
          <a:spcPts val="500"/>
        </a:spcBef>
        <a:buClr>
          <a:schemeClr val="accent2">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Clr>
          <a:schemeClr val="accent2">
            <a:lumMod val="50000"/>
          </a:schemeClr>
        </a:buClr>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Clr>
          <a:schemeClr val="accent2">
            <a:lumMod val="50000"/>
          </a:schemeClr>
        </a:buClr>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1344" userDrawn="1">
          <p15:clr>
            <a:srgbClr val="F26B43"/>
          </p15:clr>
        </p15:guide>
        <p15:guide id="5" pos="384" userDrawn="1">
          <p15:clr>
            <a:srgbClr val="F26B43"/>
          </p15:clr>
        </p15:guide>
        <p15:guide id="6"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wmf"/><Relationship Id="rId4" Type="http://schemas.microsoft.com/office/2007/relationships/hdphoto" Target="../media/hdphoto7.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bwMode="auto"/>
        <p:txBody>
          <a:bodyPr wrap="square" numCol="1" compatLnSpc="1">
            <a:prstTxWarp prst="textNoShape">
              <a:avLst/>
            </a:prstTxWarp>
          </a:bodyPr>
          <a:lstStyle/>
          <a:p>
            <a:pPr eaLnBrk="1" hangingPunct="1"/>
            <a:r>
              <a:rPr lang="en-US" altLang="en-US" dirty="0" smtClean="0"/>
              <a:t>Business Income</a:t>
            </a:r>
          </a:p>
        </p:txBody>
      </p:sp>
      <p:sp>
        <p:nvSpPr>
          <p:cNvPr id="10243" name="Subtitle 1"/>
          <p:cNvSpPr>
            <a:spLocks noGrp="1"/>
          </p:cNvSpPr>
          <p:nvPr>
            <p:ph type="subTitle" idx="1"/>
          </p:nvPr>
        </p:nvSpPr>
        <p:spPr>
          <a:xfrm>
            <a:off x="685800" y="3962400"/>
            <a:ext cx="8077200" cy="1981200"/>
          </a:xfrm>
        </p:spPr>
        <p:txBody>
          <a:bodyPr/>
          <a:lstStyle/>
          <a:p>
            <a:pPr eaLnBrk="1" hangingPunct="1">
              <a:lnSpc>
                <a:spcPct val="90000"/>
              </a:lnSpc>
              <a:spcBef>
                <a:spcPct val="0"/>
              </a:spcBef>
            </a:pPr>
            <a:r>
              <a:rPr lang="en-US" altLang="en-US" dirty="0" smtClean="0">
                <a:solidFill>
                  <a:schemeClr val="bg1"/>
                </a:solidFill>
              </a:rPr>
              <a:t>Form 1040: Line 12</a:t>
            </a:r>
          </a:p>
          <a:p>
            <a:pPr eaLnBrk="1" hangingPunct="1">
              <a:lnSpc>
                <a:spcPct val="90000"/>
              </a:lnSpc>
              <a:spcBef>
                <a:spcPct val="0"/>
              </a:spcBef>
            </a:pPr>
            <a:r>
              <a:rPr lang="en-US" altLang="en-US" dirty="0" smtClean="0">
                <a:solidFill>
                  <a:schemeClr val="bg1"/>
                </a:solidFill>
              </a:rPr>
              <a:t>Pub 4012: Pages D – 12 to D – 14 </a:t>
            </a:r>
          </a:p>
          <a:p>
            <a:pPr eaLnBrk="1" hangingPunct="1">
              <a:lnSpc>
                <a:spcPct val="90000"/>
              </a:lnSpc>
              <a:spcBef>
                <a:spcPct val="0"/>
              </a:spcBef>
            </a:pPr>
            <a:r>
              <a:rPr lang="en-US" altLang="en-US" dirty="0" smtClean="0">
                <a:solidFill>
                  <a:schemeClr val="bg1"/>
                </a:solidFill>
              </a:rPr>
              <a:t>Pub 4491: Part 3 – Lesson 10</a:t>
            </a:r>
          </a:p>
          <a:p>
            <a:pPr eaLnBrk="1" hangingPunct="1">
              <a:lnSpc>
                <a:spcPct val="90000"/>
              </a:lnSpc>
            </a:pPr>
            <a:endParaRPr lang="en-US" altLang="en-US" dirty="0" smtClean="0">
              <a:solidFill>
                <a:srgbClr val="1D314E"/>
              </a:solidFill>
            </a:endParaRPr>
          </a:p>
        </p:txBody>
      </p:sp>
    </p:spTree>
    <p:extLst>
      <p:ext uri="{BB962C8B-B14F-4D97-AF65-F5344CB8AC3E}">
        <p14:creationId xmlns:p14="http://schemas.microsoft.com/office/powerpoint/2010/main" val="4086900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smtClean="0"/>
              <a:t>Interview – Limitations On Scope</a:t>
            </a:r>
          </a:p>
        </p:txBody>
      </p:sp>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904548E9-6249-43D8-B9E7-ADE044522384}" type="slidenum">
              <a:rPr lang="en-US" smtClean="0">
                <a:solidFill>
                  <a:prstClr val="black">
                    <a:tint val="75000"/>
                  </a:prstClr>
                </a:solidFill>
              </a:rPr>
              <a:pPr/>
              <a:t>10</a:t>
            </a:fld>
            <a:endParaRPr lang="en-US" dirty="0">
              <a:solidFill>
                <a:prstClr val="black">
                  <a:tint val="75000"/>
                </a:prstClr>
              </a:solidFill>
            </a:endParaRPr>
          </a:p>
        </p:txBody>
      </p:sp>
      <p:sp>
        <p:nvSpPr>
          <p:cNvPr id="21507" name="Rectangle 3"/>
          <p:cNvSpPr>
            <a:spLocks noGrp="1" noChangeArrowheads="1"/>
          </p:cNvSpPr>
          <p:nvPr>
            <p:ph sz="quarter" idx="12"/>
          </p:nvPr>
        </p:nvSpPr>
        <p:spPr/>
        <p:txBody>
          <a:bodyPr>
            <a:normAutofit fontScale="85000" lnSpcReduction="10000"/>
          </a:bodyPr>
          <a:lstStyle/>
          <a:p>
            <a:pPr>
              <a:lnSpc>
                <a:spcPct val="110000"/>
              </a:lnSpc>
            </a:pPr>
            <a:r>
              <a:rPr lang="en-US" altLang="en-US" dirty="0" smtClean="0"/>
              <a:t>No depreciation, amortization, or asset write-off that requires Form 4562</a:t>
            </a:r>
          </a:p>
          <a:p>
            <a:pPr>
              <a:lnSpc>
                <a:spcPct val="110000"/>
              </a:lnSpc>
            </a:pPr>
            <a:r>
              <a:rPr lang="en-US" altLang="en-US" dirty="0" smtClean="0"/>
              <a:t>De minimis rule is in scope – can expense on Sch C assets up to $2,500 each (Form 4562 not needed)</a:t>
            </a:r>
          </a:p>
          <a:p>
            <a:pPr>
              <a:lnSpc>
                <a:spcPct val="110000"/>
              </a:lnSpc>
              <a:buFont typeface="Wingdings" panose="05000000000000000000" pitchFamily="2" charset="2"/>
              <a:buChar char="Ø"/>
            </a:pPr>
            <a:r>
              <a:rPr lang="en-US" altLang="en-US" dirty="0" smtClean="0"/>
              <a:t>More on this later</a:t>
            </a:r>
          </a:p>
        </p:txBody>
      </p:sp>
    </p:spTree>
    <p:extLst>
      <p:ext uri="{BB962C8B-B14F-4D97-AF65-F5344CB8AC3E}">
        <p14:creationId xmlns:p14="http://schemas.microsoft.com/office/powerpoint/2010/main" val="1012916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smtClean="0"/>
              <a:t>Interview – Limitations On Scope</a:t>
            </a:r>
          </a:p>
        </p:txBody>
      </p:sp>
      <p:sp>
        <p:nvSpPr>
          <p:cNvPr id="2" name="Footer Placeholder 1"/>
          <p:cNvSpPr>
            <a:spLocks noGrp="1"/>
          </p:cNvSpPr>
          <p:nvPr>
            <p:ph type="ftr" sz="quarter" idx="10"/>
          </p:nvPr>
        </p:nvSpPr>
        <p:spPr/>
        <p:txBody>
          <a:bodyPr/>
          <a:lstStyle/>
          <a:p>
            <a:r>
              <a:rPr lang="en-US" dirty="0" smtClean="0"/>
              <a:t>NTTC Training - TY2016</a:t>
            </a:r>
            <a:endParaRPr lang="en-US" dirty="0"/>
          </a:p>
        </p:txBody>
      </p:sp>
      <p:sp>
        <p:nvSpPr>
          <p:cNvPr id="3" name="Slide Number Placeholder 2"/>
          <p:cNvSpPr>
            <a:spLocks noGrp="1"/>
          </p:cNvSpPr>
          <p:nvPr>
            <p:ph type="sldNum" sz="quarter" idx="11"/>
          </p:nvPr>
        </p:nvSpPr>
        <p:spPr/>
        <p:txBody>
          <a:bodyPr/>
          <a:lstStyle/>
          <a:p>
            <a:fld id="{904548E9-6249-43D8-B9E7-ADE044522384}" type="slidenum">
              <a:rPr lang="en-US" smtClean="0"/>
              <a:pPr/>
              <a:t>11</a:t>
            </a:fld>
            <a:endParaRPr lang="en-US" dirty="0"/>
          </a:p>
        </p:txBody>
      </p:sp>
      <p:sp>
        <p:nvSpPr>
          <p:cNvPr id="30723" name="Rectangle 3"/>
          <p:cNvSpPr>
            <a:spLocks noGrp="1" noChangeArrowheads="1"/>
          </p:cNvSpPr>
          <p:nvPr>
            <p:ph sz="quarter" idx="12"/>
          </p:nvPr>
        </p:nvSpPr>
        <p:spPr/>
        <p:txBody>
          <a:bodyPr/>
          <a:lstStyle/>
          <a:p>
            <a:r>
              <a:rPr lang="en-US" altLang="en-US" dirty="0" smtClean="0"/>
              <a:t>No deduction for business use of home, such as:</a:t>
            </a:r>
          </a:p>
          <a:p>
            <a:pPr lvl="1"/>
            <a:r>
              <a:rPr lang="en-US" altLang="en-US" dirty="0" smtClean="0"/>
              <a:t>Rent</a:t>
            </a:r>
          </a:p>
          <a:p>
            <a:pPr lvl="1"/>
            <a:r>
              <a:rPr lang="en-US" altLang="en-US" dirty="0" smtClean="0"/>
              <a:t>Utilities</a:t>
            </a:r>
          </a:p>
          <a:p>
            <a:pPr lvl="1"/>
            <a:r>
              <a:rPr lang="en-US" altLang="en-US" dirty="0" smtClean="0"/>
              <a:t>Homeowner/renter insurance</a:t>
            </a:r>
          </a:p>
          <a:p>
            <a:pPr lvl="1">
              <a:buFont typeface="Wingdings" panose="05000000000000000000" pitchFamily="2" charset="2"/>
              <a:buChar char="Ø"/>
            </a:pPr>
            <a:r>
              <a:rPr lang="en-US" altLang="en-US" dirty="0" smtClean="0"/>
              <a:t>Not even the simplified method!</a:t>
            </a:r>
          </a:p>
        </p:txBody>
      </p:sp>
    </p:spTree>
    <p:extLst>
      <p:ext uri="{BB962C8B-B14F-4D97-AF65-F5344CB8AC3E}">
        <p14:creationId xmlns:p14="http://schemas.microsoft.com/office/powerpoint/2010/main" val="554113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smtClean="0"/>
              <a:t>Interview – Limitations On Scope</a:t>
            </a:r>
          </a:p>
        </p:txBody>
      </p:sp>
      <p:sp>
        <p:nvSpPr>
          <p:cNvPr id="2" name="Footer Placeholder 1"/>
          <p:cNvSpPr>
            <a:spLocks noGrp="1"/>
          </p:cNvSpPr>
          <p:nvPr>
            <p:ph type="ftr" sz="quarter" idx="10"/>
          </p:nvPr>
        </p:nvSpPr>
        <p:spPr/>
        <p:txBody>
          <a:bodyPr/>
          <a:lstStyle/>
          <a:p>
            <a:r>
              <a:rPr lang="en-US" dirty="0" smtClean="0"/>
              <a:t>NTTC Training - TY2016</a:t>
            </a:r>
            <a:endParaRPr lang="en-US" dirty="0"/>
          </a:p>
        </p:txBody>
      </p:sp>
      <p:sp>
        <p:nvSpPr>
          <p:cNvPr id="3" name="Slide Number Placeholder 2"/>
          <p:cNvSpPr>
            <a:spLocks noGrp="1"/>
          </p:cNvSpPr>
          <p:nvPr>
            <p:ph type="sldNum" sz="quarter" idx="11"/>
          </p:nvPr>
        </p:nvSpPr>
        <p:spPr/>
        <p:txBody>
          <a:bodyPr/>
          <a:lstStyle/>
          <a:p>
            <a:fld id="{904548E9-6249-43D8-B9E7-ADE044522384}" type="slidenum">
              <a:rPr lang="en-US" smtClean="0"/>
              <a:pPr/>
              <a:t>12</a:t>
            </a:fld>
            <a:endParaRPr lang="en-US" dirty="0"/>
          </a:p>
        </p:txBody>
      </p:sp>
      <p:sp>
        <p:nvSpPr>
          <p:cNvPr id="31747" name="Rectangle 3"/>
          <p:cNvSpPr>
            <a:spLocks noGrp="1" noChangeArrowheads="1"/>
          </p:cNvSpPr>
          <p:nvPr>
            <p:ph sz="quarter" idx="12"/>
          </p:nvPr>
        </p:nvSpPr>
        <p:spPr/>
        <p:txBody>
          <a:bodyPr>
            <a:normAutofit fontScale="85000" lnSpcReduction="10000"/>
          </a:bodyPr>
          <a:lstStyle/>
          <a:p>
            <a:r>
              <a:rPr lang="en-US" altLang="en-US" dirty="0" smtClean="0"/>
              <a:t>Cash method of accounting only</a:t>
            </a:r>
          </a:p>
          <a:p>
            <a:r>
              <a:rPr lang="en-US" altLang="en-US" dirty="0" smtClean="0"/>
              <a:t>Must materially participate in business</a:t>
            </a:r>
          </a:p>
          <a:p>
            <a:r>
              <a:rPr lang="en-US" altLang="en-US" dirty="0" smtClean="0"/>
              <a:t>Not a bartering business</a:t>
            </a:r>
          </a:p>
          <a:p>
            <a:pPr lvl="1"/>
            <a:r>
              <a:rPr lang="en-US" altLang="en-US" dirty="0" smtClean="0"/>
              <a:t>Exchange of services or property</a:t>
            </a:r>
          </a:p>
          <a:p>
            <a:pPr lvl="1"/>
            <a:r>
              <a:rPr lang="en-US" altLang="en-US" dirty="0" smtClean="0"/>
              <a:t>Value received is income!</a:t>
            </a:r>
          </a:p>
          <a:p>
            <a:r>
              <a:rPr lang="en-US" altLang="en-US" dirty="0" smtClean="0"/>
              <a:t>No prior year unallowed passive activity loss</a:t>
            </a:r>
          </a:p>
        </p:txBody>
      </p:sp>
    </p:spTree>
    <p:extLst>
      <p:ext uri="{BB962C8B-B14F-4D97-AF65-F5344CB8AC3E}">
        <p14:creationId xmlns:p14="http://schemas.microsoft.com/office/powerpoint/2010/main" val="737835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smtClean="0"/>
              <a:t>Interview – Limitations On Scope</a:t>
            </a:r>
          </a:p>
        </p:txBody>
      </p:sp>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904548E9-6249-43D8-B9E7-ADE044522384}" type="slidenum">
              <a:rPr lang="en-US" smtClean="0">
                <a:solidFill>
                  <a:prstClr val="black">
                    <a:tint val="75000"/>
                  </a:prstClr>
                </a:solidFill>
              </a:rPr>
              <a:pPr/>
              <a:t>13</a:t>
            </a:fld>
            <a:endParaRPr lang="en-US" dirty="0">
              <a:solidFill>
                <a:prstClr val="black">
                  <a:tint val="75000"/>
                </a:prstClr>
              </a:solidFill>
            </a:endParaRPr>
          </a:p>
        </p:txBody>
      </p:sp>
      <p:sp>
        <p:nvSpPr>
          <p:cNvPr id="31747" name="Rectangle 3"/>
          <p:cNvSpPr>
            <a:spLocks noGrp="1" noChangeArrowheads="1"/>
          </p:cNvSpPr>
          <p:nvPr>
            <p:ph sz="quarter" idx="12"/>
          </p:nvPr>
        </p:nvSpPr>
        <p:spPr/>
        <p:txBody>
          <a:bodyPr>
            <a:normAutofit fontScale="92500" lnSpcReduction="10000"/>
          </a:bodyPr>
          <a:lstStyle/>
          <a:p>
            <a:r>
              <a:rPr lang="en-US" altLang="en-US" dirty="0" smtClean="0"/>
              <a:t>No inventory (resale business)</a:t>
            </a:r>
          </a:p>
          <a:p>
            <a:pPr lvl="1"/>
            <a:r>
              <a:rPr lang="en-US" altLang="en-US" dirty="0" smtClean="0"/>
              <a:t>Goods purchased for resale</a:t>
            </a:r>
          </a:p>
          <a:p>
            <a:pPr lvl="1"/>
            <a:r>
              <a:rPr lang="en-US" altLang="en-US" dirty="0" smtClean="0"/>
              <a:t>Goods produced for resale</a:t>
            </a:r>
          </a:p>
          <a:p>
            <a:pPr lvl="1"/>
            <a:r>
              <a:rPr lang="en-US" altLang="en-US" dirty="0" smtClean="0"/>
              <a:t>Even if bought for immediate resale or a particular job, it is still inventory</a:t>
            </a:r>
          </a:p>
          <a:p>
            <a:r>
              <a:rPr lang="en-US" altLang="en-US" dirty="0" smtClean="0"/>
              <a:t>Line 4, Cost of Goods Sold – </a:t>
            </a:r>
            <a:r>
              <a:rPr lang="en-US" altLang="en-US" dirty="0" smtClean="0">
                <a:solidFill>
                  <a:srgbClr val="FF0000"/>
                </a:solidFill>
              </a:rPr>
              <a:t>out of scope</a:t>
            </a:r>
          </a:p>
        </p:txBody>
      </p:sp>
    </p:spTree>
    <p:extLst>
      <p:ext uri="{BB962C8B-B14F-4D97-AF65-F5344CB8AC3E}">
        <p14:creationId xmlns:p14="http://schemas.microsoft.com/office/powerpoint/2010/main" val="2870588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Quiz </a:t>
            </a:r>
            <a:endParaRPr lang="en-US" dirty="0"/>
          </a:p>
        </p:txBody>
      </p:sp>
      <p:sp>
        <p:nvSpPr>
          <p:cNvPr id="5" name="Footer Placeholder 4"/>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904548E9-6249-43D8-B9E7-ADE044522384}" type="slidenum">
              <a:rPr lang="en-US" smtClean="0">
                <a:solidFill>
                  <a:prstClr val="black">
                    <a:tint val="75000"/>
                  </a:prstClr>
                </a:solidFill>
              </a:rPr>
              <a:pPr/>
              <a:t>14</a:t>
            </a:fld>
            <a:endParaRPr lang="en-US" dirty="0">
              <a:solidFill>
                <a:prstClr val="black">
                  <a:tint val="75000"/>
                </a:prstClr>
              </a:solidFill>
            </a:endParaRPr>
          </a:p>
        </p:txBody>
      </p:sp>
      <p:sp>
        <p:nvSpPr>
          <p:cNvPr id="3" name="Content Placeholder 2"/>
          <p:cNvSpPr>
            <a:spLocks noGrp="1"/>
          </p:cNvSpPr>
          <p:nvPr>
            <p:ph sz="quarter" idx="12"/>
          </p:nvPr>
        </p:nvSpPr>
        <p:spPr>
          <a:xfrm>
            <a:off x="628650" y="2133600"/>
            <a:ext cx="7869654" cy="3667125"/>
          </a:xfrm>
        </p:spPr>
        <p:txBody>
          <a:bodyPr>
            <a:normAutofit fontScale="85000" lnSpcReduction="20000"/>
          </a:bodyPr>
          <a:lstStyle/>
          <a:p>
            <a:r>
              <a:rPr lang="en-US" altLang="en-US" dirty="0" smtClean="0"/>
              <a:t>Is this inventory?</a:t>
            </a:r>
          </a:p>
          <a:p>
            <a:r>
              <a:rPr lang="en-US" altLang="en-US" dirty="0" smtClean="0"/>
              <a:t>Furnishings bought by an interior designer for a specific client?</a:t>
            </a:r>
          </a:p>
          <a:p>
            <a:endParaRPr lang="en-US" altLang="en-US" dirty="0" smtClean="0"/>
          </a:p>
          <a:p>
            <a:endParaRPr lang="en-US" altLang="en-US" dirty="0" smtClean="0"/>
          </a:p>
          <a:p>
            <a:r>
              <a:rPr lang="en-US" altLang="en-US" dirty="0" smtClean="0"/>
              <a:t>Fabric bought by an interior designer who will sew drapes for a client?</a:t>
            </a:r>
          </a:p>
        </p:txBody>
      </p:sp>
      <p:sp>
        <p:nvSpPr>
          <p:cNvPr id="6" name="TextBox 5"/>
          <p:cNvSpPr txBox="1">
            <a:spLocks noChangeArrowheads="1"/>
          </p:cNvSpPr>
          <p:nvPr/>
        </p:nvSpPr>
        <p:spPr bwMode="auto">
          <a:xfrm>
            <a:off x="1118249" y="5483101"/>
            <a:ext cx="7162800" cy="523875"/>
          </a:xfrm>
          <a:prstGeom prst="rect">
            <a:avLst/>
          </a:prstGeom>
          <a:noFill/>
          <a:ln>
            <a:noFill/>
          </a:ln>
          <a:extLst/>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800" dirty="0">
                <a:solidFill>
                  <a:srgbClr val="0000FF"/>
                </a:solidFill>
              </a:rPr>
              <a:t>YES – goods produced for resale are inventory</a:t>
            </a:r>
          </a:p>
        </p:txBody>
      </p:sp>
      <p:sp>
        <p:nvSpPr>
          <p:cNvPr id="7" name="TextBox 6"/>
          <p:cNvSpPr txBox="1">
            <a:spLocks noChangeArrowheads="1"/>
          </p:cNvSpPr>
          <p:nvPr/>
        </p:nvSpPr>
        <p:spPr bwMode="auto">
          <a:xfrm>
            <a:off x="1021411" y="3517478"/>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800" dirty="0">
                <a:solidFill>
                  <a:srgbClr val="0000FF"/>
                </a:solidFill>
              </a:rPr>
              <a:t>YES – designer is selling the furnishings to the client</a:t>
            </a:r>
          </a:p>
        </p:txBody>
      </p:sp>
      <p:sp>
        <p:nvSpPr>
          <p:cNvPr id="13" name="TextBox 12"/>
          <p:cNvSpPr txBox="1">
            <a:spLocks noChangeArrowheads="1"/>
          </p:cNvSpPr>
          <p:nvPr/>
        </p:nvSpPr>
        <p:spPr bwMode="auto">
          <a:xfrm>
            <a:off x="1118249" y="3974782"/>
            <a:ext cx="77517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400" i="1" dirty="0"/>
              <a:t>Note: </a:t>
            </a:r>
            <a:r>
              <a:rPr lang="en-US" altLang="en-US" sz="2400" dirty="0"/>
              <a:t>Answer could be NO if client buys the furnishings and designer charges a finding fee</a:t>
            </a:r>
          </a:p>
        </p:txBody>
      </p:sp>
    </p:spTree>
    <p:extLst>
      <p:ext uri="{BB962C8B-B14F-4D97-AF65-F5344CB8AC3E}">
        <p14:creationId xmlns:p14="http://schemas.microsoft.com/office/powerpoint/2010/main" val="1472455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 Business Income</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15</a:t>
            </a:fld>
            <a:endParaRPr lang="en-US" dirty="0"/>
          </a:p>
        </p:txBody>
      </p:sp>
      <p:sp>
        <p:nvSpPr>
          <p:cNvPr id="26627" name="Content Placeholder 2"/>
          <p:cNvSpPr>
            <a:spLocks noGrp="1"/>
          </p:cNvSpPr>
          <p:nvPr>
            <p:ph sz="quarter" idx="12"/>
          </p:nvPr>
        </p:nvSpPr>
        <p:spPr/>
        <p:txBody>
          <a:bodyPr>
            <a:normAutofit fontScale="85000" lnSpcReduction="20000"/>
          </a:bodyPr>
          <a:lstStyle/>
          <a:p>
            <a:pPr>
              <a:lnSpc>
                <a:spcPct val="110000"/>
              </a:lnSpc>
            </a:pPr>
            <a:r>
              <a:rPr lang="en-US" altLang="en-US" dirty="0" smtClean="0"/>
              <a:t>Due diligence</a:t>
            </a:r>
          </a:p>
          <a:p>
            <a:pPr lvl="1">
              <a:lnSpc>
                <a:spcPct val="110000"/>
              </a:lnSpc>
            </a:pPr>
            <a:r>
              <a:rPr lang="en-US" altLang="en-US" dirty="0" smtClean="0"/>
              <a:t>Does the taxpayer’s business sound reasonable</a:t>
            </a:r>
          </a:p>
          <a:p>
            <a:pPr lvl="1">
              <a:lnSpc>
                <a:spcPct val="110000"/>
              </a:lnSpc>
            </a:pPr>
            <a:r>
              <a:rPr lang="en-US" altLang="en-US" dirty="0" smtClean="0"/>
              <a:t>If you have valid concerns that are not satisfied, </a:t>
            </a:r>
          </a:p>
          <a:p>
            <a:pPr lvl="2">
              <a:lnSpc>
                <a:spcPct val="110000"/>
              </a:lnSpc>
              <a:buClr>
                <a:schemeClr val="accent2">
                  <a:lumMod val="50000"/>
                </a:schemeClr>
              </a:buClr>
            </a:pPr>
            <a:r>
              <a:rPr lang="en-US" altLang="en-US" dirty="0" smtClean="0"/>
              <a:t>You can decline to prepare return</a:t>
            </a:r>
          </a:p>
          <a:p>
            <a:pPr lvl="2">
              <a:lnSpc>
                <a:spcPct val="110000"/>
              </a:lnSpc>
              <a:buClr>
                <a:schemeClr val="accent2">
                  <a:lumMod val="50000"/>
                </a:schemeClr>
              </a:buClr>
            </a:pPr>
            <a:r>
              <a:rPr lang="en-US" altLang="en-US" dirty="0" smtClean="0"/>
              <a:t>Speak privately with your Local Coordinator first if that’s what you decide</a:t>
            </a:r>
          </a:p>
        </p:txBody>
      </p:sp>
    </p:spTree>
    <p:extLst>
      <p:ext uri="{BB962C8B-B14F-4D97-AF65-F5344CB8AC3E}">
        <p14:creationId xmlns:p14="http://schemas.microsoft.com/office/powerpoint/2010/main" val="2655994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it is NOT a Business*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16</a:t>
            </a:fld>
            <a:endParaRPr lang="en-US" dirty="0"/>
          </a:p>
        </p:txBody>
      </p:sp>
      <p:sp>
        <p:nvSpPr>
          <p:cNvPr id="17411" name="Content Placeholder 2"/>
          <p:cNvSpPr>
            <a:spLocks noGrp="1"/>
          </p:cNvSpPr>
          <p:nvPr>
            <p:ph sz="quarter" idx="12"/>
          </p:nvPr>
        </p:nvSpPr>
        <p:spPr>
          <a:xfrm>
            <a:off x="954504" y="2133599"/>
            <a:ext cx="7543800" cy="4079627"/>
          </a:xfrm>
        </p:spPr>
        <p:txBody>
          <a:bodyPr>
            <a:normAutofit fontScale="70000" lnSpcReduction="20000"/>
          </a:bodyPr>
          <a:lstStyle/>
          <a:p>
            <a:r>
              <a:rPr lang="en-US" altLang="en-US" dirty="0" smtClean="0"/>
              <a:t>Income goes to Form 1040 line 21 (Income, Other Income, Less Common Income, Other Income Not Reported Elsewhere)</a:t>
            </a:r>
          </a:p>
          <a:p>
            <a:r>
              <a:rPr lang="en-US" altLang="en-US" dirty="0" smtClean="0"/>
              <a:t>Deductible items go on Schedule A</a:t>
            </a:r>
          </a:p>
          <a:p>
            <a:pPr lvl="1"/>
            <a:r>
              <a:rPr lang="en-US" altLang="en-US" dirty="0" smtClean="0"/>
              <a:t>Usually subject to 2% of AGI (Lines 21 – 23)</a:t>
            </a:r>
          </a:p>
          <a:p>
            <a:pPr lvl="2"/>
            <a:r>
              <a:rPr lang="en-US" altLang="en-US" dirty="0" smtClean="0"/>
              <a:t>To produce or collect income or </a:t>
            </a:r>
          </a:p>
          <a:p>
            <a:pPr lvl="2"/>
            <a:r>
              <a:rPr lang="en-US" altLang="en-US" dirty="0" smtClean="0"/>
              <a:t>To manage or maintain income-producing property or</a:t>
            </a:r>
          </a:p>
          <a:p>
            <a:pPr lvl="2"/>
            <a:r>
              <a:rPr lang="en-US" altLang="en-US" dirty="0" smtClean="0"/>
              <a:t>To determine any tax</a:t>
            </a:r>
          </a:p>
          <a:p>
            <a:pPr marL="231775" indent="-231775">
              <a:spcBef>
                <a:spcPts val="1800"/>
              </a:spcBef>
              <a:buNone/>
            </a:pPr>
            <a:r>
              <a:rPr lang="en-US" altLang="en-US" sz="3400" dirty="0" smtClean="0"/>
              <a:t>*</a:t>
            </a:r>
            <a:r>
              <a:rPr lang="en-US" altLang="en-US" sz="3400" i="1" dirty="0" smtClean="0"/>
              <a:t> Activities not entered into for profit are out of scope</a:t>
            </a:r>
          </a:p>
        </p:txBody>
      </p:sp>
      <p:pic>
        <p:nvPicPr>
          <p:cNvPr id="27653" name="Picture 4" descr="j03008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066800"/>
            <a:ext cx="1143000" cy="94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105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it is NOT a Business*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17</a:t>
            </a:fld>
            <a:endParaRPr lang="en-US" dirty="0"/>
          </a:p>
        </p:txBody>
      </p:sp>
      <p:sp>
        <p:nvSpPr>
          <p:cNvPr id="17411" name="Content Placeholder 2"/>
          <p:cNvSpPr>
            <a:spLocks noGrp="1"/>
          </p:cNvSpPr>
          <p:nvPr>
            <p:ph sz="quarter" idx="12"/>
          </p:nvPr>
        </p:nvSpPr>
        <p:spPr/>
        <p:txBody>
          <a:bodyPr>
            <a:normAutofit fontScale="92500" lnSpcReduction="20000"/>
          </a:bodyPr>
          <a:lstStyle/>
          <a:p>
            <a:pPr>
              <a:lnSpc>
                <a:spcPct val="110000"/>
              </a:lnSpc>
            </a:pPr>
            <a:r>
              <a:rPr lang="en-US" altLang="en-US" dirty="0" smtClean="0"/>
              <a:t>In some cases, deductible items go on Schedule A, but are </a:t>
            </a:r>
            <a:r>
              <a:rPr lang="en-US" altLang="en-US" dirty="0" smtClean="0">
                <a:solidFill>
                  <a:srgbClr val="0000FF"/>
                </a:solidFill>
              </a:rPr>
              <a:t>not</a:t>
            </a:r>
            <a:r>
              <a:rPr lang="en-US" altLang="en-US" dirty="0" smtClean="0"/>
              <a:t> subject to 2% of AGI rule (Line 28)</a:t>
            </a:r>
          </a:p>
          <a:p>
            <a:pPr lvl="1">
              <a:lnSpc>
                <a:spcPct val="110000"/>
              </a:lnSpc>
            </a:pPr>
            <a:r>
              <a:rPr lang="en-US" altLang="en-US" dirty="0" smtClean="0"/>
              <a:t>Gambling losses and expenses</a:t>
            </a:r>
          </a:p>
          <a:p>
            <a:pPr lvl="1">
              <a:lnSpc>
                <a:spcPct val="110000"/>
              </a:lnSpc>
            </a:pPr>
            <a:r>
              <a:rPr lang="en-US" altLang="en-US" dirty="0" smtClean="0"/>
              <a:t>Certain other activities (see Deductions Lesson)</a:t>
            </a:r>
          </a:p>
          <a:p>
            <a:pPr marL="233363" indent="-233363">
              <a:lnSpc>
                <a:spcPct val="110000"/>
              </a:lnSpc>
              <a:buNone/>
            </a:pPr>
            <a:r>
              <a:rPr lang="en-US" altLang="en-US" dirty="0" smtClean="0"/>
              <a:t>* </a:t>
            </a:r>
            <a:r>
              <a:rPr lang="en-US" altLang="en-US" sz="2800" i="1" dirty="0" smtClean="0"/>
              <a:t>Activities not entered into for profit are out of scope</a:t>
            </a:r>
            <a:endParaRPr lang="en-US" altLang="en-US" i="1" dirty="0" smtClean="0"/>
          </a:p>
        </p:txBody>
      </p:sp>
      <p:pic>
        <p:nvPicPr>
          <p:cNvPr id="28677" name="Picture 4" descr="j03008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321342"/>
            <a:ext cx="1295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906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570038"/>
            <a:ext cx="8596313"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68263"/>
            <a:ext cx="7391400" cy="1074737"/>
          </a:xfrm>
        </p:spPr>
        <p:txBody>
          <a:bodyPr/>
          <a:lstStyle/>
          <a:p>
            <a:pPr eaLnBrk="1" fontAlgn="auto" hangingPunct="1">
              <a:spcAft>
                <a:spcPts val="0"/>
              </a:spcAft>
              <a:defRPr/>
            </a:pPr>
            <a:r>
              <a:rPr lang="en-US" dirty="0" smtClean="0"/>
              <a:t>If it is a Business – Line 12</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04548E9-6249-43D8-B9E7-ADE044522384}" type="slidenum">
              <a:rPr lang="en-US" smtClean="0">
                <a:solidFill>
                  <a:prstClr val="black">
                    <a:tint val="75000"/>
                  </a:prstClr>
                </a:solidFill>
              </a:rPr>
              <a:pPr/>
              <a:t>18</a:t>
            </a:fld>
            <a:endParaRPr lang="en-US" dirty="0">
              <a:solidFill>
                <a:prstClr val="black">
                  <a:tint val="75000"/>
                </a:prstClr>
              </a:solidFill>
            </a:endParaRPr>
          </a:p>
        </p:txBody>
      </p:sp>
      <p:sp>
        <p:nvSpPr>
          <p:cNvPr id="29701" name="Oval 5"/>
          <p:cNvSpPr>
            <a:spLocks noChangeArrowheads="1"/>
          </p:cNvSpPr>
          <p:nvPr/>
        </p:nvSpPr>
        <p:spPr bwMode="auto">
          <a:xfrm>
            <a:off x="1676400" y="3151188"/>
            <a:ext cx="7223125" cy="277812"/>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dirty="0">
              <a:solidFill>
                <a:srgbClr val="000000"/>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1338565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Schedule C Quiz</a:t>
            </a:r>
            <a:endParaRPr lang="en-US" dirty="0"/>
          </a:p>
        </p:txBody>
      </p:sp>
      <p:sp>
        <p:nvSpPr>
          <p:cNvPr id="4" name="Footer Placeholder 3"/>
          <p:cNvSpPr>
            <a:spLocks noGrp="1"/>
          </p:cNvSpPr>
          <p:nvPr>
            <p:ph type="ftr" sz="quarter" idx="10"/>
          </p:nvPr>
        </p:nvSpPr>
        <p:spPr/>
        <p:txBody>
          <a:bodyPr/>
          <a:lstStyle/>
          <a:p>
            <a:r>
              <a:rPr lang="en-US"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19</a:t>
            </a:fld>
            <a:endParaRPr lang="en-US" dirty="0"/>
          </a:p>
        </p:txBody>
      </p:sp>
      <p:sp>
        <p:nvSpPr>
          <p:cNvPr id="3" name="Content Placeholder 2"/>
          <p:cNvSpPr>
            <a:spLocks noGrp="1"/>
          </p:cNvSpPr>
          <p:nvPr>
            <p:ph sz="quarter" idx="12"/>
          </p:nvPr>
        </p:nvSpPr>
        <p:spPr>
          <a:xfrm>
            <a:off x="685800" y="2133600"/>
            <a:ext cx="7571196" cy="3886200"/>
          </a:xfrm>
        </p:spPr>
        <p:txBody>
          <a:bodyPr>
            <a:normAutofit fontScale="70000" lnSpcReduction="20000"/>
          </a:bodyPr>
          <a:lstStyle/>
          <a:p>
            <a:pPr marL="0" indent="0">
              <a:buNone/>
            </a:pPr>
            <a:r>
              <a:rPr lang="en-US" altLang="en-US" dirty="0" smtClean="0"/>
              <a:t>Is this a business?</a:t>
            </a:r>
          </a:p>
          <a:p>
            <a:r>
              <a:rPr lang="en-US" altLang="en-US" dirty="0" smtClean="0"/>
              <a:t>Income from recycling (conducted regularly)</a:t>
            </a:r>
          </a:p>
          <a:p>
            <a:r>
              <a:rPr lang="en-US" altLang="en-US" dirty="0" smtClean="0"/>
              <a:t>Poll worker</a:t>
            </a:r>
          </a:p>
          <a:p>
            <a:r>
              <a:rPr lang="en-US" altLang="en-US" dirty="0" smtClean="0"/>
              <a:t>Babysitter</a:t>
            </a:r>
          </a:p>
          <a:p>
            <a:r>
              <a:rPr lang="en-US" altLang="en-US" dirty="0" smtClean="0"/>
              <a:t>One-time executor fee</a:t>
            </a:r>
          </a:p>
          <a:p>
            <a:r>
              <a:rPr lang="en-US" altLang="en-US" dirty="0" smtClean="0"/>
              <a:t>Caregiver </a:t>
            </a:r>
          </a:p>
          <a:p>
            <a:pPr lvl="1"/>
            <a:r>
              <a:rPr lang="en-US" altLang="en-US" dirty="0" smtClean="0"/>
              <a:t>Who is a relative</a:t>
            </a:r>
          </a:p>
          <a:p>
            <a:pPr lvl="1"/>
            <a:r>
              <a:rPr lang="en-US" altLang="en-US" dirty="0" smtClean="0"/>
              <a:t>Who is not a relative</a:t>
            </a:r>
          </a:p>
        </p:txBody>
      </p:sp>
      <p:sp>
        <p:nvSpPr>
          <p:cNvPr id="11" name="TextBox 10"/>
          <p:cNvSpPr txBox="1">
            <a:spLocks noChangeArrowheads="1"/>
          </p:cNvSpPr>
          <p:nvPr/>
        </p:nvSpPr>
        <p:spPr bwMode="auto">
          <a:xfrm>
            <a:off x="7875996" y="2516390"/>
            <a:ext cx="762000" cy="523875"/>
          </a:xfrm>
          <a:prstGeom prst="rect">
            <a:avLst/>
          </a:prstGeom>
          <a:noFill/>
          <a:ln w="25400">
            <a:noFill/>
            <a:miter lim="800000"/>
            <a:headEnd/>
            <a:tailEnd/>
          </a:ln>
          <a:extLst/>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lgn="ctr" eaLnBrk="1" hangingPunct="1">
              <a:spcBef>
                <a:spcPct val="0"/>
              </a:spcBef>
              <a:buClrTx/>
              <a:buSzTx/>
              <a:buFontTx/>
              <a:buNone/>
            </a:pPr>
            <a:r>
              <a:rPr lang="en-US" altLang="en-US" sz="2800" dirty="0">
                <a:solidFill>
                  <a:srgbClr val="0000FF"/>
                </a:solidFill>
              </a:rPr>
              <a:t>Yes</a:t>
            </a:r>
          </a:p>
        </p:txBody>
      </p:sp>
      <p:sp>
        <p:nvSpPr>
          <p:cNvPr id="13" name="TextBox 12"/>
          <p:cNvSpPr txBox="1">
            <a:spLocks noChangeArrowheads="1"/>
          </p:cNvSpPr>
          <p:nvPr/>
        </p:nvSpPr>
        <p:spPr bwMode="auto">
          <a:xfrm>
            <a:off x="3048000" y="3027092"/>
            <a:ext cx="762000" cy="52387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lgn="ctr" eaLnBrk="1" hangingPunct="1">
              <a:spcBef>
                <a:spcPct val="0"/>
              </a:spcBef>
              <a:buClrTx/>
              <a:buSzTx/>
              <a:buFontTx/>
              <a:buNone/>
            </a:pPr>
            <a:r>
              <a:rPr lang="en-US" altLang="en-US" sz="2800" dirty="0">
                <a:solidFill>
                  <a:srgbClr val="0000FF"/>
                </a:solidFill>
              </a:rPr>
              <a:t>No</a:t>
            </a:r>
          </a:p>
        </p:txBody>
      </p:sp>
      <p:sp>
        <p:nvSpPr>
          <p:cNvPr id="14" name="TextBox 13"/>
          <p:cNvSpPr txBox="1">
            <a:spLocks noChangeArrowheads="1"/>
          </p:cNvSpPr>
          <p:nvPr/>
        </p:nvSpPr>
        <p:spPr bwMode="auto">
          <a:xfrm>
            <a:off x="2895600" y="3476886"/>
            <a:ext cx="5181600" cy="52387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lgn="ctr" eaLnBrk="1" hangingPunct="1">
              <a:spcBef>
                <a:spcPct val="0"/>
              </a:spcBef>
              <a:buClrTx/>
              <a:buSzTx/>
              <a:buFontTx/>
              <a:buNone/>
            </a:pPr>
            <a:r>
              <a:rPr lang="en-US" altLang="en-US" sz="2800" dirty="0">
                <a:solidFill>
                  <a:srgbClr val="0000FF"/>
                </a:solidFill>
              </a:rPr>
              <a:t>Yes, if not a household employee</a:t>
            </a:r>
          </a:p>
        </p:txBody>
      </p:sp>
      <p:sp>
        <p:nvSpPr>
          <p:cNvPr id="15" name="TextBox 14"/>
          <p:cNvSpPr txBox="1">
            <a:spLocks noChangeArrowheads="1"/>
          </p:cNvSpPr>
          <p:nvPr/>
        </p:nvSpPr>
        <p:spPr bwMode="auto">
          <a:xfrm>
            <a:off x="4142196" y="4788169"/>
            <a:ext cx="4114800" cy="52387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lgn="ctr" eaLnBrk="1" hangingPunct="1">
              <a:spcBef>
                <a:spcPct val="0"/>
              </a:spcBef>
              <a:buClrTx/>
              <a:buSzTx/>
              <a:buFontTx/>
              <a:buNone/>
            </a:pPr>
            <a:r>
              <a:rPr lang="en-US" altLang="en-US" sz="2800" dirty="0">
                <a:solidFill>
                  <a:srgbClr val="0000FF"/>
                </a:solidFill>
              </a:rPr>
              <a:t>No, unless in the business</a:t>
            </a:r>
          </a:p>
        </p:txBody>
      </p:sp>
      <p:sp>
        <p:nvSpPr>
          <p:cNvPr id="16" name="TextBox 15"/>
          <p:cNvSpPr txBox="1">
            <a:spLocks noChangeArrowheads="1"/>
          </p:cNvSpPr>
          <p:nvPr/>
        </p:nvSpPr>
        <p:spPr bwMode="auto">
          <a:xfrm>
            <a:off x="4726404" y="5177398"/>
            <a:ext cx="3350796" cy="89255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2600" dirty="0">
                <a:solidFill>
                  <a:srgbClr val="0000FF"/>
                </a:solidFill>
              </a:rPr>
              <a:t>Yes, if not a household </a:t>
            </a:r>
            <a:r>
              <a:rPr lang="en-US" altLang="en-US" sz="2600" dirty="0" smtClean="0">
                <a:solidFill>
                  <a:srgbClr val="0000FF"/>
                </a:solidFill>
              </a:rPr>
              <a:t/>
            </a:r>
            <a:br>
              <a:rPr lang="en-US" altLang="en-US" sz="2600" dirty="0" smtClean="0">
                <a:solidFill>
                  <a:srgbClr val="0000FF"/>
                </a:solidFill>
              </a:rPr>
            </a:br>
            <a:r>
              <a:rPr lang="en-US" altLang="en-US" sz="2600" dirty="0" smtClean="0">
                <a:solidFill>
                  <a:srgbClr val="0000FF"/>
                </a:solidFill>
              </a:rPr>
              <a:t>employee</a:t>
            </a:r>
            <a:endParaRPr lang="en-US" altLang="en-US" sz="2600" dirty="0">
              <a:solidFill>
                <a:srgbClr val="0000FF"/>
              </a:solidFill>
            </a:endParaRPr>
          </a:p>
        </p:txBody>
      </p:sp>
      <p:sp>
        <p:nvSpPr>
          <p:cNvPr id="17" name="TextBox 16"/>
          <p:cNvSpPr txBox="1">
            <a:spLocks noChangeArrowheads="1"/>
          </p:cNvSpPr>
          <p:nvPr/>
        </p:nvSpPr>
        <p:spPr bwMode="auto">
          <a:xfrm>
            <a:off x="4726404" y="3932250"/>
            <a:ext cx="4021347" cy="52387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algn="ctr" eaLnBrk="1" hangingPunct="1">
              <a:spcBef>
                <a:spcPct val="0"/>
              </a:spcBef>
              <a:buClrTx/>
              <a:buSzTx/>
              <a:buFontTx/>
              <a:buNone/>
            </a:pPr>
            <a:r>
              <a:rPr lang="en-US" altLang="en-US" sz="2800" dirty="0">
                <a:solidFill>
                  <a:srgbClr val="0000FF"/>
                </a:solidFill>
              </a:rPr>
              <a:t>No, unless in the business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65125"/>
            <a:ext cx="859465" cy="1446764"/>
          </a:xfrm>
          <a:prstGeom prst="rect">
            <a:avLst/>
          </a:prstGeom>
        </p:spPr>
      </p:pic>
    </p:spTree>
    <p:extLst>
      <p:ext uri="{BB962C8B-B14F-4D97-AF65-F5344CB8AC3E}">
        <p14:creationId xmlns:p14="http://schemas.microsoft.com/office/powerpoint/2010/main" val="2836812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Is it a Business?</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04548E9-6249-43D8-B9E7-ADE044522384}" type="slidenum">
              <a:rPr lang="en-US" smtClean="0">
                <a:solidFill>
                  <a:prstClr val="black">
                    <a:tint val="75000"/>
                  </a:prstClr>
                </a:solidFill>
              </a:rPr>
              <a:pPr/>
              <a:t>2</a:t>
            </a:fld>
            <a:endParaRPr lang="en-US" dirty="0">
              <a:solidFill>
                <a:prstClr val="black">
                  <a:tint val="75000"/>
                </a:prstClr>
              </a:solidFill>
            </a:endParaRPr>
          </a:p>
        </p:txBody>
      </p:sp>
      <p:sp>
        <p:nvSpPr>
          <p:cNvPr id="11267" name="Content Placeholder 2"/>
          <p:cNvSpPr>
            <a:spLocks noGrp="1"/>
          </p:cNvSpPr>
          <p:nvPr>
            <p:ph sz="quarter" idx="12"/>
          </p:nvPr>
        </p:nvSpPr>
        <p:spPr>
          <a:xfrm>
            <a:off x="914400" y="1812925"/>
            <a:ext cx="7391400" cy="4495800"/>
          </a:xfrm>
          <a:prstGeom prst="rect">
            <a:avLst/>
          </a:prstGeom>
        </p:spPr>
        <p:txBody>
          <a:bodyPr rtlCol="0">
            <a:normAutofit/>
          </a:bodyPr>
          <a:lstStyle/>
          <a:p>
            <a:pPr marL="0" indent="0" eaLnBrk="1" fontAlgn="auto" hangingPunct="1">
              <a:spcAft>
                <a:spcPts val="0"/>
              </a:spcAft>
              <a:buClr>
                <a:schemeClr val="accent3">
                  <a:lumMod val="75000"/>
                </a:schemeClr>
              </a:buClr>
              <a:buFont typeface="Calibri" pitchFamily="34" charset="0"/>
              <a:buNone/>
              <a:defRPr/>
            </a:pPr>
            <a:r>
              <a:rPr lang="en-US" altLang="en-US" dirty="0" smtClean="0"/>
              <a:t>There are 3 choices</a:t>
            </a:r>
          </a:p>
          <a:p>
            <a:pPr marL="514350" indent="-514350" eaLnBrk="1" fontAlgn="auto" hangingPunct="1">
              <a:spcAft>
                <a:spcPts val="0"/>
              </a:spcAft>
              <a:buClr>
                <a:schemeClr val="accent2">
                  <a:lumMod val="75000"/>
                </a:schemeClr>
              </a:buClr>
              <a:buFont typeface="+mj-lt"/>
              <a:buAutoNum type="arabicPeriod"/>
              <a:defRPr/>
            </a:pPr>
            <a:r>
              <a:rPr lang="en-US" altLang="en-US" dirty="0" smtClean="0"/>
              <a:t>A business</a:t>
            </a:r>
          </a:p>
          <a:p>
            <a:pPr marL="514350" indent="-514350" eaLnBrk="1" fontAlgn="auto" hangingPunct="1">
              <a:spcAft>
                <a:spcPts val="0"/>
              </a:spcAft>
              <a:buClr>
                <a:schemeClr val="accent2">
                  <a:lumMod val="75000"/>
                </a:schemeClr>
              </a:buClr>
              <a:buFont typeface="+mj-lt"/>
              <a:buAutoNum type="arabicPeriod"/>
              <a:defRPr/>
            </a:pPr>
            <a:r>
              <a:rPr lang="en-US" altLang="en-US" dirty="0" smtClean="0"/>
              <a:t>Income producing, but not a business</a:t>
            </a:r>
          </a:p>
          <a:p>
            <a:pPr marL="514350" indent="-514350" eaLnBrk="1" fontAlgn="auto" hangingPunct="1">
              <a:spcAft>
                <a:spcPts val="0"/>
              </a:spcAft>
              <a:buClr>
                <a:schemeClr val="accent2">
                  <a:lumMod val="75000"/>
                </a:schemeClr>
              </a:buClr>
              <a:buFont typeface="+mj-lt"/>
              <a:buAutoNum type="arabicPeriod"/>
              <a:defRPr/>
            </a:pPr>
            <a:r>
              <a:rPr lang="en-US" altLang="en-US" dirty="0" smtClean="0"/>
              <a:t>Not entered into for profit (e.g. hobby)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79367"/>
            <a:ext cx="1657350" cy="1038225"/>
          </a:xfrm>
          <a:prstGeom prst="rect">
            <a:avLst/>
          </a:prstGeom>
        </p:spPr>
      </p:pic>
    </p:spTree>
    <p:extLst>
      <p:ext uri="{BB962C8B-B14F-4D97-AF65-F5344CB8AC3E}">
        <p14:creationId xmlns:p14="http://schemas.microsoft.com/office/powerpoint/2010/main" val="1051727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Schedule C Input</a:t>
            </a:r>
            <a:endParaRPr lang="en-US" altLang="en-US" dirty="0" smtClean="0"/>
          </a:p>
        </p:txBody>
      </p:sp>
      <p:sp>
        <p:nvSpPr>
          <p:cNvPr id="2" name="Footer Placeholder 1"/>
          <p:cNvSpPr>
            <a:spLocks noGrp="1"/>
          </p:cNvSpPr>
          <p:nvPr>
            <p:ph type="ftr" sz="quarter" idx="10"/>
          </p:nvPr>
        </p:nvSpPr>
        <p:spPr/>
        <p:txBody>
          <a:bodyPr/>
          <a:lstStyle/>
          <a:p>
            <a:r>
              <a:rPr lang="en-US" smtClean="0"/>
              <a:t>NTTC Training - TY2016</a:t>
            </a:r>
            <a:endParaRPr lang="en-US" dirty="0"/>
          </a:p>
        </p:txBody>
      </p:sp>
      <p:sp>
        <p:nvSpPr>
          <p:cNvPr id="3" name="Slide Number Placeholder 2"/>
          <p:cNvSpPr>
            <a:spLocks noGrp="1"/>
          </p:cNvSpPr>
          <p:nvPr>
            <p:ph type="sldNum" sz="quarter" idx="11"/>
          </p:nvPr>
        </p:nvSpPr>
        <p:spPr/>
        <p:txBody>
          <a:bodyPr/>
          <a:lstStyle/>
          <a:p>
            <a:fld id="{904548E9-6249-43D8-B9E7-ADE044522384}" type="slidenum">
              <a:rPr lang="en-US" smtClean="0"/>
              <a:pPr/>
              <a:t>20</a:t>
            </a:fld>
            <a:endParaRPr lang="en-US" dirty="0"/>
          </a:p>
        </p:txBody>
      </p:sp>
      <p:sp>
        <p:nvSpPr>
          <p:cNvPr id="36867" name="Rectangle 3"/>
          <p:cNvSpPr>
            <a:spLocks noGrp="1" noChangeArrowheads="1"/>
          </p:cNvSpPr>
          <p:nvPr>
            <p:ph sz="quarter" idx="12"/>
          </p:nvPr>
        </p:nvSpPr>
        <p:spPr/>
        <p:txBody>
          <a:bodyPr>
            <a:normAutofit fontScale="92500" lnSpcReduction="10000"/>
          </a:bodyPr>
          <a:lstStyle/>
          <a:p>
            <a:r>
              <a:rPr lang="en-US" altLang="en-US" dirty="0" smtClean="0"/>
              <a:t>Use Schedule C </a:t>
            </a:r>
            <a:br>
              <a:rPr lang="en-US" altLang="en-US" dirty="0" smtClean="0"/>
            </a:br>
            <a:r>
              <a:rPr lang="en-US" altLang="en-US" dirty="0" smtClean="0"/>
              <a:t>(do not use Schedule C-</a:t>
            </a:r>
            <a:r>
              <a:rPr lang="en-US" altLang="en-US" dirty="0" err="1" smtClean="0"/>
              <a:t>EZ</a:t>
            </a:r>
            <a:r>
              <a:rPr lang="en-US" altLang="en-US" dirty="0" smtClean="0"/>
              <a:t>)</a:t>
            </a:r>
          </a:p>
          <a:p>
            <a:r>
              <a:rPr lang="en-US" altLang="en-US" dirty="0" smtClean="0"/>
              <a:t>Must be for either Taxpayer or Spouse</a:t>
            </a:r>
          </a:p>
          <a:p>
            <a:pPr lvl="1"/>
            <a:r>
              <a:rPr lang="en-US" altLang="en-US" dirty="0" smtClean="0"/>
              <a:t>Jointly run business must be split into two Schedules C</a:t>
            </a:r>
          </a:p>
          <a:p>
            <a:pPr lvl="1">
              <a:buFont typeface="Wingdings" panose="05000000000000000000" pitchFamily="2" charset="2"/>
              <a:buChar char="Ø"/>
            </a:pPr>
            <a:r>
              <a:rPr lang="en-US" altLang="en-US" dirty="0" smtClean="0">
                <a:solidFill>
                  <a:srgbClr val="0000FF"/>
                </a:solidFill>
              </a:rPr>
              <a:t>Self-employment tax implications</a:t>
            </a:r>
          </a:p>
        </p:txBody>
      </p:sp>
      <p:pic>
        <p:nvPicPr>
          <p:cNvPr id="31749" name="Picture 8"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28600"/>
            <a:ext cx="12954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594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Schedule C</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904548E9-6249-43D8-B9E7-ADE044522384}" type="slidenum">
              <a:rPr lang="en-US" smtClean="0">
                <a:solidFill>
                  <a:prstClr val="black">
                    <a:tint val="75000"/>
                  </a:prstClr>
                </a:solidFill>
              </a:rPr>
              <a:pPr/>
              <a:t>21</a:t>
            </a:fld>
            <a:endParaRPr lang="en-US" dirty="0">
              <a:solidFill>
                <a:prstClr val="black">
                  <a:tint val="75000"/>
                </a:prstClr>
              </a:solidFill>
            </a:endParaRPr>
          </a:p>
        </p:txBody>
      </p:sp>
      <p:sp>
        <p:nvSpPr>
          <p:cNvPr id="2" name="TextBox 1"/>
          <p:cNvSpPr txBox="1"/>
          <p:nvPr/>
        </p:nvSpPr>
        <p:spPr>
          <a:xfrm>
            <a:off x="946453" y="5188353"/>
            <a:ext cx="6305550" cy="523220"/>
          </a:xfrm>
          <a:prstGeom prst="rect">
            <a:avLst/>
          </a:prstGeom>
          <a:noFill/>
        </p:spPr>
        <p:txBody>
          <a:bodyPr wrap="square" rtlCol="0">
            <a:spAutoFit/>
          </a:bodyPr>
          <a:lstStyle/>
          <a:p>
            <a:r>
              <a:rPr lang="en-US" altLang="en-US" sz="2800" b="1" dirty="0" smtClean="0">
                <a:solidFill>
                  <a:srgbClr val="0000FF"/>
                </a:solidFill>
              </a:rPr>
              <a:t>Schedule C as shown in printed return</a:t>
            </a:r>
            <a:endParaRPr lang="en-US" sz="2800" b="1" dirty="0">
              <a:ln w="0"/>
              <a:solidFill>
                <a:schemeClr val="tx2">
                  <a:lumMod val="60000"/>
                  <a:lumOff val="40000"/>
                </a:schemeClr>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0494" y="1905000"/>
            <a:ext cx="8863013" cy="2781700"/>
          </a:xfrm>
          <a:prstGeom prst="rect">
            <a:avLst/>
          </a:prstGeom>
        </p:spPr>
      </p:pic>
    </p:spTree>
    <p:extLst>
      <p:ext uri="{BB962C8B-B14F-4D97-AF65-F5344CB8AC3E}">
        <p14:creationId xmlns:p14="http://schemas.microsoft.com/office/powerpoint/2010/main" val="2475320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Schedule C Input</a:t>
            </a:r>
            <a:endParaRPr lang="en-US" dirty="0"/>
          </a:p>
        </p:txBody>
      </p:sp>
      <p:sp>
        <p:nvSpPr>
          <p:cNvPr id="11" name="Rectangle 10"/>
          <p:cNvSpPr/>
          <p:nvPr/>
        </p:nvSpPr>
        <p:spPr>
          <a:xfrm>
            <a:off x="2514600" y="2362200"/>
            <a:ext cx="1066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tretch>
            <a:fillRect/>
          </a:stretch>
        </p:blipFill>
        <p:spPr>
          <a:xfrm>
            <a:off x="1447800" y="1731561"/>
            <a:ext cx="5850541" cy="5067205"/>
          </a:xfrm>
          <a:prstGeom prst="rect">
            <a:avLst/>
          </a:prstGeom>
          <a:ln>
            <a:solidFill>
              <a:schemeClr val="accent2">
                <a:lumMod val="50000"/>
              </a:schemeClr>
            </a:solidFill>
          </a:ln>
        </p:spPr>
      </p:pic>
      <p:sp>
        <p:nvSpPr>
          <p:cNvPr id="12" name="Line Callout 1 11"/>
          <p:cNvSpPr/>
          <p:nvPr/>
        </p:nvSpPr>
        <p:spPr>
          <a:xfrm>
            <a:off x="3813961" y="1962150"/>
            <a:ext cx="2129639" cy="800100"/>
          </a:xfrm>
          <a:prstGeom prst="borderCallout1">
            <a:avLst>
              <a:gd name="adj1" fmla="val 53173"/>
              <a:gd name="adj2" fmla="val -799"/>
              <a:gd name="adj3" fmla="val 56686"/>
              <a:gd name="adj4" fmla="val -31062"/>
            </a:avLst>
          </a:prstGeom>
          <a:no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FF"/>
                </a:solidFill>
              </a:rPr>
              <a:t>Choose taxpayer or spouse</a:t>
            </a:r>
            <a:endParaRPr lang="en-US" sz="2000" b="1" dirty="0">
              <a:solidFill>
                <a:srgbClr val="0000FF"/>
              </a:solidFill>
            </a:endParaRPr>
          </a:p>
        </p:txBody>
      </p:sp>
      <p:sp>
        <p:nvSpPr>
          <p:cNvPr id="13" name="Rounded Rectangle 12"/>
          <p:cNvSpPr/>
          <p:nvPr/>
        </p:nvSpPr>
        <p:spPr>
          <a:xfrm>
            <a:off x="3613299" y="3462668"/>
            <a:ext cx="1920240" cy="22860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595577" y="3886200"/>
            <a:ext cx="1920240" cy="22860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ine Callout 1 14"/>
          <p:cNvSpPr/>
          <p:nvPr/>
        </p:nvSpPr>
        <p:spPr>
          <a:xfrm>
            <a:off x="6858000" y="4343400"/>
            <a:ext cx="1981200" cy="1104900"/>
          </a:xfrm>
          <a:prstGeom prst="borderCallout1">
            <a:avLst>
              <a:gd name="adj1" fmla="val 49660"/>
              <a:gd name="adj2" fmla="val 564"/>
              <a:gd name="adj3" fmla="val 188156"/>
              <a:gd name="adj4" fmla="val -107687"/>
            </a:avLst>
          </a:prstGeom>
          <a:solidFill>
            <a:schemeClr val="bg1"/>
          </a:solidFill>
          <a:ln w="28575">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FF"/>
                </a:solidFill>
              </a:rPr>
              <a:t>Choose Business Code – fills in Description</a:t>
            </a:r>
            <a:endParaRPr lang="en-US" sz="2000" b="1" dirty="0">
              <a:solidFill>
                <a:srgbClr val="0000FF"/>
              </a:solidFill>
            </a:endParaRPr>
          </a:p>
        </p:txBody>
      </p:sp>
      <p:sp>
        <p:nvSpPr>
          <p:cNvPr id="16" name="Rounded Rectangle 15"/>
          <p:cNvSpPr/>
          <p:nvPr/>
        </p:nvSpPr>
        <p:spPr>
          <a:xfrm>
            <a:off x="3581400" y="6570166"/>
            <a:ext cx="1920240" cy="22860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3842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04548E9-6249-43D8-B9E7-ADE044522384}" type="slidenum">
              <a:rPr lang="en-US" smtClean="0">
                <a:solidFill>
                  <a:prstClr val="black">
                    <a:tint val="75000"/>
                  </a:prstClr>
                </a:solidFill>
              </a:rPr>
              <a:pPr/>
              <a:t>23</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dirty="0" smtClean="0"/>
              <a:t>Business Code</a:t>
            </a:r>
            <a:endParaRPr lang="en-US" dirty="0"/>
          </a:p>
        </p:txBody>
      </p:sp>
      <p:sp>
        <p:nvSpPr>
          <p:cNvPr id="35843" name="Content Placeholder 2"/>
          <p:cNvSpPr>
            <a:spLocks noGrp="1"/>
          </p:cNvSpPr>
          <p:nvPr>
            <p:ph type="body" sz="quarter" idx="16"/>
          </p:nvPr>
        </p:nvSpPr>
        <p:spPr/>
        <p:txBody>
          <a:bodyPr/>
          <a:lstStyle/>
          <a:p>
            <a:r>
              <a:rPr lang="en-US" altLang="en-US" dirty="0" smtClean="0"/>
              <a:t>Select code from the list</a:t>
            </a:r>
          </a:p>
        </p:txBody>
      </p:sp>
      <p:pic>
        <p:nvPicPr>
          <p:cNvPr id="35845"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90220" y="2972965"/>
            <a:ext cx="6864350" cy="320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867400" y="4267200"/>
            <a:ext cx="2287170" cy="1143000"/>
          </a:xfrm>
          <a:prstGeom prst="round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 use cotaxaide.org/tools to look up the code</a:t>
            </a:r>
            <a:endParaRPr lang="en-US" dirty="0">
              <a:solidFill>
                <a:schemeClr val="tx1"/>
              </a:solidFill>
            </a:endParaRPr>
          </a:p>
        </p:txBody>
      </p:sp>
    </p:spTree>
    <p:extLst>
      <p:ext uri="{BB962C8B-B14F-4D97-AF65-F5344CB8AC3E}">
        <p14:creationId xmlns:p14="http://schemas.microsoft.com/office/powerpoint/2010/main" val="1679865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Code – Practice</a:t>
            </a:r>
            <a:endParaRPr lang="en-US" dirty="0"/>
          </a:p>
        </p:txBody>
      </p:sp>
      <p:sp>
        <p:nvSpPr>
          <p:cNvPr id="4" name="Footer Placeholder 3"/>
          <p:cNvSpPr>
            <a:spLocks noGrp="1"/>
          </p:cNvSpPr>
          <p:nvPr>
            <p:ph type="ftr" sz="quarter" idx="10"/>
          </p:nvPr>
        </p:nvSpPr>
        <p:spPr/>
        <p:txBody>
          <a:bodyPr/>
          <a:lstStyle/>
          <a:p>
            <a:r>
              <a:rPr lang="en-US" smtClean="0"/>
              <a:t>NTTC Training - TY2016</a:t>
            </a:r>
            <a:endParaRPr lang="en-US" dirty="0"/>
          </a:p>
        </p:txBody>
      </p:sp>
      <p:sp>
        <p:nvSpPr>
          <p:cNvPr id="8" name="Slide Number Placeholder 7"/>
          <p:cNvSpPr>
            <a:spLocks noGrp="1"/>
          </p:cNvSpPr>
          <p:nvPr>
            <p:ph type="sldNum" sz="quarter" idx="11"/>
          </p:nvPr>
        </p:nvSpPr>
        <p:spPr/>
        <p:txBody>
          <a:bodyPr/>
          <a:lstStyle/>
          <a:p>
            <a:fld id="{904548E9-6249-43D8-B9E7-ADE044522384}" type="slidenum">
              <a:rPr lang="en-US" smtClean="0"/>
              <a:pPr/>
              <a:t>24</a:t>
            </a:fld>
            <a:endParaRPr lang="en-US" dirty="0"/>
          </a:p>
        </p:txBody>
      </p:sp>
      <p:sp>
        <p:nvSpPr>
          <p:cNvPr id="40963" name="Content Placeholder 2"/>
          <p:cNvSpPr>
            <a:spLocks noGrp="1"/>
          </p:cNvSpPr>
          <p:nvPr>
            <p:ph sz="quarter" idx="12"/>
          </p:nvPr>
        </p:nvSpPr>
        <p:spPr/>
        <p:txBody>
          <a:bodyPr>
            <a:normAutofit fontScale="92500" lnSpcReduction="20000"/>
          </a:bodyPr>
          <a:lstStyle/>
          <a:p>
            <a:r>
              <a:rPr lang="en-US" altLang="en-US" smtClean="0"/>
              <a:t>Using TaxSlayer help, what is the business code for:</a:t>
            </a:r>
          </a:p>
          <a:p>
            <a:pPr lvl="1"/>
            <a:r>
              <a:rPr lang="en-US" altLang="en-US" smtClean="0"/>
              <a:t>Janitorial Services</a:t>
            </a:r>
          </a:p>
          <a:p>
            <a:pPr lvl="1"/>
            <a:r>
              <a:rPr lang="en-US" altLang="en-US" smtClean="0"/>
              <a:t>Independent …..</a:t>
            </a:r>
            <a:br>
              <a:rPr lang="en-US" altLang="en-US" smtClean="0"/>
            </a:br>
            <a:r>
              <a:rPr lang="en-US" altLang="en-US" smtClean="0"/>
              <a:t>Artist….Performer</a:t>
            </a:r>
          </a:p>
          <a:p>
            <a:pPr lvl="1"/>
            <a:r>
              <a:rPr lang="en-US" altLang="en-US" smtClean="0"/>
              <a:t>Educational Services</a:t>
            </a:r>
          </a:p>
          <a:p>
            <a:pPr lvl="1"/>
            <a:r>
              <a:rPr lang="en-US" altLang="en-US" smtClean="0"/>
              <a:t>Painting and Wall</a:t>
            </a:r>
            <a:br>
              <a:rPr lang="en-US" altLang="en-US" smtClean="0"/>
            </a:br>
            <a:r>
              <a:rPr lang="en-US" altLang="en-US" smtClean="0"/>
              <a:t>Covering Contractors		</a:t>
            </a:r>
            <a:endParaRPr lang="en-US" altLang="en-US" dirty="0" smtClean="0"/>
          </a:p>
        </p:txBody>
      </p:sp>
      <p:sp>
        <p:nvSpPr>
          <p:cNvPr id="3" name="Rectangle 2"/>
          <p:cNvSpPr>
            <a:spLocks noChangeArrowheads="1"/>
          </p:cNvSpPr>
          <p:nvPr/>
        </p:nvSpPr>
        <p:spPr bwMode="auto">
          <a:xfrm>
            <a:off x="5729288" y="3058098"/>
            <a:ext cx="13573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3000" dirty="0"/>
              <a:t>561720</a:t>
            </a:r>
          </a:p>
        </p:txBody>
      </p:sp>
      <p:sp>
        <p:nvSpPr>
          <p:cNvPr id="7" name="Rectangle 6"/>
          <p:cNvSpPr>
            <a:spLocks noChangeArrowheads="1"/>
          </p:cNvSpPr>
          <p:nvPr/>
        </p:nvSpPr>
        <p:spPr bwMode="auto">
          <a:xfrm>
            <a:off x="5729288" y="3810000"/>
            <a:ext cx="13573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3000" dirty="0"/>
              <a:t>711510</a:t>
            </a:r>
          </a:p>
        </p:txBody>
      </p:sp>
      <p:sp>
        <p:nvSpPr>
          <p:cNvPr id="6" name="Rectangle 5"/>
          <p:cNvSpPr>
            <a:spLocks noChangeArrowheads="1"/>
          </p:cNvSpPr>
          <p:nvPr/>
        </p:nvSpPr>
        <p:spPr bwMode="auto">
          <a:xfrm>
            <a:off x="5729288" y="4475162"/>
            <a:ext cx="13573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3000" dirty="0"/>
              <a:t>611000</a:t>
            </a:r>
          </a:p>
        </p:txBody>
      </p:sp>
      <p:sp>
        <p:nvSpPr>
          <p:cNvPr id="9" name="5-Point Star 8"/>
          <p:cNvSpPr/>
          <p:nvPr/>
        </p:nvSpPr>
        <p:spPr>
          <a:xfrm>
            <a:off x="80010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Rectangle 9"/>
          <p:cNvSpPr>
            <a:spLocks noChangeArrowheads="1"/>
          </p:cNvSpPr>
          <p:nvPr/>
        </p:nvSpPr>
        <p:spPr bwMode="auto">
          <a:xfrm>
            <a:off x="5729288" y="5313363"/>
            <a:ext cx="13573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r>
              <a:rPr lang="en-US" altLang="en-US" sz="3000" dirty="0"/>
              <a:t>238320</a:t>
            </a:r>
          </a:p>
        </p:txBody>
      </p:sp>
    </p:spTree>
    <p:extLst>
      <p:ext uri="{BB962C8B-B14F-4D97-AF65-F5344CB8AC3E}">
        <p14:creationId xmlns:p14="http://schemas.microsoft.com/office/powerpoint/2010/main" val="123922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P spid="3" grpId="0"/>
      <p:bldP spid="7" grpId="0" uiExpand="1"/>
      <p:bldP spid="6" grpId="0" uiExpand="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Entries for Schedule C</a:t>
            </a:r>
            <a:endParaRPr lang="en-US" dirty="0"/>
          </a:p>
        </p:txBody>
      </p:sp>
      <p:sp>
        <p:nvSpPr>
          <p:cNvPr id="5" name="Footer Placeholder 4"/>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904548E9-6249-43D8-B9E7-ADE044522384}" type="slidenum">
              <a:rPr lang="en-US" smtClean="0">
                <a:solidFill>
                  <a:prstClr val="black">
                    <a:tint val="75000"/>
                  </a:prstClr>
                </a:solidFill>
              </a:rPr>
              <a:pPr/>
              <a:t>25</a:t>
            </a:fld>
            <a:endParaRPr lang="en-US" dirty="0">
              <a:solidFill>
                <a:prstClr val="black">
                  <a:tint val="75000"/>
                </a:prstClr>
              </a:solidFill>
            </a:endParaRPr>
          </a:p>
        </p:txBody>
      </p:sp>
      <p:pic>
        <p:nvPicPr>
          <p:cNvPr id="6" name="Content Placeholder 5"/>
          <p:cNvPicPr>
            <a:picLocks noGrp="1" noChangeAspect="1"/>
          </p:cNvPicPr>
          <p:nvPr>
            <p:ph sz="quarter" idx="12"/>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tretch>
            <a:fillRect/>
          </a:stretch>
        </p:blipFill>
        <p:spPr>
          <a:xfrm>
            <a:off x="628650" y="1791527"/>
            <a:ext cx="7753350" cy="4324207"/>
          </a:xfrm>
          <a:prstGeom prst="rect">
            <a:avLst/>
          </a:prstGeom>
          <a:ln>
            <a:solidFill>
              <a:schemeClr val="tx1"/>
            </a:solidFill>
          </a:ln>
        </p:spPr>
      </p:pic>
    </p:spTree>
    <p:extLst>
      <p:ext uri="{BB962C8B-B14F-4D97-AF65-F5344CB8AC3E}">
        <p14:creationId xmlns:p14="http://schemas.microsoft.com/office/powerpoint/2010/main" val="3374775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173163"/>
          </a:xfrm>
        </p:spPr>
        <p:txBody>
          <a:bodyPr/>
          <a:lstStyle/>
          <a:p>
            <a:r>
              <a:rPr lang="en-US" dirty="0" smtClean="0"/>
              <a:t>Schedule C Questions</a:t>
            </a:r>
            <a:endParaRPr lang="en-US" dirty="0"/>
          </a:p>
        </p:txBody>
      </p:sp>
      <p:pic>
        <p:nvPicPr>
          <p:cNvPr id="6"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485454" y="1538288"/>
            <a:ext cx="6173093" cy="5167312"/>
          </a:xfrm>
          <a:ln>
            <a:solidFill>
              <a:schemeClr val="tx1"/>
            </a:solidFill>
          </a:ln>
        </p:spPr>
      </p:pic>
    </p:spTree>
    <p:extLst>
      <p:ext uri="{BB962C8B-B14F-4D97-AF65-F5344CB8AC3E}">
        <p14:creationId xmlns:p14="http://schemas.microsoft.com/office/powerpoint/2010/main" val="2665786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27126" y="955167"/>
            <a:ext cx="7962900" cy="5229225"/>
          </a:xfrm>
          <a:prstGeom prst="rect">
            <a:avLst/>
          </a:prstGeom>
        </p:spPr>
      </p:pic>
      <p:sp>
        <p:nvSpPr>
          <p:cNvPr id="4" name="Rectangle 3"/>
          <p:cNvSpPr/>
          <p:nvPr/>
        </p:nvSpPr>
        <p:spPr>
          <a:xfrm>
            <a:off x="160338" y="284163"/>
            <a:ext cx="9144000" cy="67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000" b="1" dirty="0" smtClean="0">
              <a:solidFill>
                <a:srgbClr val="FFFFFF"/>
              </a:solidFill>
              <a:cs typeface="Calibri" panose="020F0502020204030204" pitchFamily="34" charset="0"/>
            </a:endParaRPr>
          </a:p>
        </p:txBody>
      </p:sp>
      <p:sp>
        <p:nvSpPr>
          <p:cNvPr id="2" name="Title 1"/>
          <p:cNvSpPr>
            <a:spLocks noGrp="1"/>
          </p:cNvSpPr>
          <p:nvPr>
            <p:ph type="title"/>
          </p:nvPr>
        </p:nvSpPr>
        <p:spPr>
          <a:xfrm>
            <a:off x="914400" y="68263"/>
            <a:ext cx="7391400" cy="793750"/>
          </a:xfrm>
        </p:spPr>
        <p:txBody>
          <a:bodyPr wrap="square" numCol="1" anchorCtr="0" compatLnSpc="1">
            <a:prstTxWarp prst="textNoShape">
              <a:avLst/>
            </a:prstTxWarp>
            <a:normAutofit fontScale="90000"/>
          </a:bodyPr>
          <a:lstStyle/>
          <a:p>
            <a:pPr eaLnBrk="1" hangingPunct="1">
              <a:defRPr/>
            </a:pPr>
            <a:r>
              <a:rPr lang="en-US" altLang="en-US" dirty="0" smtClean="0"/>
              <a:t>Business Income – 1099-MISC</a:t>
            </a:r>
          </a:p>
        </p:txBody>
      </p:sp>
      <p:sp>
        <p:nvSpPr>
          <p:cNvPr id="8" name="Footer Placeholder 7"/>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904548E9-6249-43D8-B9E7-ADE044522384}" type="slidenum">
              <a:rPr lang="en-US" smtClean="0">
                <a:solidFill>
                  <a:prstClr val="black">
                    <a:tint val="75000"/>
                  </a:prstClr>
                </a:solidFill>
              </a:rPr>
              <a:pPr/>
              <a:t>27</a:t>
            </a:fld>
            <a:endParaRPr lang="en-US" dirty="0">
              <a:solidFill>
                <a:prstClr val="black">
                  <a:tint val="75000"/>
                </a:prstClr>
              </a:solidFill>
            </a:endParaRPr>
          </a:p>
        </p:txBody>
      </p:sp>
      <p:sp>
        <p:nvSpPr>
          <p:cNvPr id="16" name="TextBox 15"/>
          <p:cNvSpPr txBox="1"/>
          <p:nvPr/>
        </p:nvSpPr>
        <p:spPr>
          <a:xfrm>
            <a:off x="4857750" y="4537583"/>
            <a:ext cx="609600" cy="365760"/>
          </a:xfrm>
          <a:prstGeom prst="rect">
            <a:avLst/>
          </a:prstGeom>
          <a:noFill/>
        </p:spPr>
        <p:txBody>
          <a:bodyPr wrap="none" lIns="0"/>
          <a:lstStyle/>
          <a:p>
            <a:pPr algn="ctr" eaLnBrk="1" hangingPunct="1">
              <a:defRPr/>
            </a:pPr>
            <a:r>
              <a:rPr lang="en-US" sz="1600" b="1" dirty="0">
                <a:solidFill>
                  <a:srgbClr val="FF0000"/>
                </a:solidFill>
                <a:latin typeface="+mn-lt"/>
                <a:ea typeface="MS PGothic" pitchFamily="34" charset="-128"/>
                <a:cs typeface="+mn-cs"/>
              </a:rPr>
              <a:t>OOS</a:t>
            </a:r>
          </a:p>
        </p:txBody>
      </p:sp>
      <p:sp>
        <p:nvSpPr>
          <p:cNvPr id="17" name="TextBox 16"/>
          <p:cNvSpPr txBox="1"/>
          <p:nvPr/>
        </p:nvSpPr>
        <p:spPr>
          <a:xfrm>
            <a:off x="6248400" y="4537583"/>
            <a:ext cx="838200" cy="365760"/>
          </a:xfrm>
          <a:prstGeom prst="rect">
            <a:avLst/>
          </a:prstGeom>
          <a:noFill/>
        </p:spPr>
        <p:txBody>
          <a:bodyPr wrap="none" lIns="0">
            <a:normAutofit/>
          </a:bodyPr>
          <a:lstStyle/>
          <a:p>
            <a:pPr algn="ctr" eaLnBrk="1" hangingPunct="1">
              <a:defRPr/>
            </a:pPr>
            <a:r>
              <a:rPr lang="en-US" sz="1600" b="1" dirty="0">
                <a:solidFill>
                  <a:srgbClr val="FF0000"/>
                </a:solidFill>
                <a:latin typeface="+mn-lt"/>
                <a:ea typeface="MS PGothic" pitchFamily="34" charset="-128"/>
                <a:cs typeface="+mn-cs"/>
              </a:rPr>
              <a:t>OOS</a:t>
            </a:r>
          </a:p>
        </p:txBody>
      </p:sp>
      <p:sp>
        <p:nvSpPr>
          <p:cNvPr id="18" name="TextBox 17"/>
          <p:cNvSpPr txBox="1"/>
          <p:nvPr/>
        </p:nvSpPr>
        <p:spPr>
          <a:xfrm>
            <a:off x="4819650" y="5042867"/>
            <a:ext cx="685800" cy="304800"/>
          </a:xfrm>
          <a:prstGeom prst="rect">
            <a:avLst/>
          </a:prstGeom>
          <a:noFill/>
        </p:spPr>
        <p:txBody>
          <a:bodyPr wrap="none" lIns="0"/>
          <a:lstStyle/>
          <a:p>
            <a:pPr algn="ctr" eaLnBrk="1" hangingPunct="1">
              <a:defRPr/>
            </a:pPr>
            <a:r>
              <a:rPr lang="en-US" sz="1600" b="1" dirty="0">
                <a:solidFill>
                  <a:srgbClr val="FF0000"/>
                </a:solidFill>
                <a:latin typeface="+mn-lt"/>
                <a:ea typeface="MS PGothic" pitchFamily="34" charset="-128"/>
                <a:cs typeface="+mn-cs"/>
              </a:rPr>
              <a:t>OOS</a:t>
            </a:r>
          </a:p>
        </p:txBody>
      </p:sp>
      <p:sp>
        <p:nvSpPr>
          <p:cNvPr id="20" name="TextBox 19"/>
          <p:cNvSpPr txBox="1"/>
          <p:nvPr/>
        </p:nvSpPr>
        <p:spPr>
          <a:xfrm>
            <a:off x="6305550" y="5042867"/>
            <a:ext cx="723900" cy="304800"/>
          </a:xfrm>
          <a:prstGeom prst="rect">
            <a:avLst/>
          </a:prstGeom>
          <a:noFill/>
        </p:spPr>
        <p:txBody>
          <a:bodyPr wrap="none" lIns="0"/>
          <a:lstStyle/>
          <a:p>
            <a:pPr algn="ctr" eaLnBrk="1" hangingPunct="1">
              <a:defRPr/>
            </a:pPr>
            <a:r>
              <a:rPr lang="en-US" sz="1600" b="1" dirty="0">
                <a:solidFill>
                  <a:srgbClr val="FF0000"/>
                </a:solidFill>
                <a:latin typeface="+mn-lt"/>
                <a:ea typeface="MS PGothic" pitchFamily="34" charset="-128"/>
                <a:cs typeface="+mn-cs"/>
              </a:rPr>
              <a:t>OOS</a:t>
            </a:r>
          </a:p>
        </p:txBody>
      </p:sp>
      <p:sp>
        <p:nvSpPr>
          <p:cNvPr id="21" name="TextBox 20"/>
          <p:cNvSpPr txBox="1"/>
          <p:nvPr/>
        </p:nvSpPr>
        <p:spPr>
          <a:xfrm>
            <a:off x="4554538" y="1338263"/>
            <a:ext cx="1008062" cy="314325"/>
          </a:xfrm>
          <a:prstGeom prst="rect">
            <a:avLst/>
          </a:prstGeom>
          <a:noFill/>
        </p:spPr>
        <p:txBody>
          <a:bodyPr wrap="none" lIns="0" tIns="0" rIns="0" bIns="0">
            <a:normAutofit/>
          </a:bodyPr>
          <a:lstStyle/>
          <a:p>
            <a:pPr eaLnBrk="1" hangingPunct="1">
              <a:defRPr/>
            </a:pPr>
            <a:r>
              <a:rPr lang="en-US" sz="1600" b="1" dirty="0">
                <a:solidFill>
                  <a:srgbClr val="FF0000"/>
                </a:solidFill>
                <a:latin typeface="+mn-lt"/>
                <a:ea typeface="MS PGothic" pitchFamily="34" charset="-128"/>
                <a:cs typeface="+mn-cs"/>
              </a:rPr>
              <a:t>Not Sch C</a:t>
            </a:r>
          </a:p>
        </p:txBody>
      </p:sp>
      <p:sp>
        <p:nvSpPr>
          <p:cNvPr id="22" name="TextBox 21"/>
          <p:cNvSpPr txBox="1"/>
          <p:nvPr/>
        </p:nvSpPr>
        <p:spPr>
          <a:xfrm>
            <a:off x="4554538" y="1876670"/>
            <a:ext cx="1219200" cy="314325"/>
          </a:xfrm>
          <a:prstGeom prst="rect">
            <a:avLst/>
          </a:prstGeom>
          <a:noFill/>
        </p:spPr>
        <p:txBody>
          <a:bodyPr wrap="none" lIns="0" tIns="0" rIns="0" bIns="0">
            <a:normAutofit/>
          </a:bodyPr>
          <a:lstStyle/>
          <a:p>
            <a:pPr eaLnBrk="1" hangingPunct="1">
              <a:defRPr/>
            </a:pPr>
            <a:r>
              <a:rPr lang="en-US" sz="1600" b="1" dirty="0" smtClean="0">
                <a:solidFill>
                  <a:srgbClr val="FF0000"/>
                </a:solidFill>
                <a:ea typeface="MS PGothic" pitchFamily="34" charset="-128"/>
              </a:rPr>
              <a:t>Can be </a:t>
            </a:r>
            <a:r>
              <a:rPr lang="en-US" sz="1600" b="1" dirty="0" smtClean="0">
                <a:solidFill>
                  <a:srgbClr val="FF0000"/>
                </a:solidFill>
                <a:latin typeface="+mn-lt"/>
                <a:ea typeface="MS PGothic" pitchFamily="34" charset="-128"/>
                <a:cs typeface="+mn-cs"/>
              </a:rPr>
              <a:t>Sch </a:t>
            </a:r>
            <a:r>
              <a:rPr lang="en-US" sz="1600" b="1" dirty="0">
                <a:solidFill>
                  <a:srgbClr val="FF0000"/>
                </a:solidFill>
                <a:latin typeface="+mn-lt"/>
                <a:ea typeface="MS PGothic" pitchFamily="34" charset="-128"/>
                <a:cs typeface="+mn-cs"/>
              </a:rPr>
              <a:t>C</a:t>
            </a:r>
          </a:p>
        </p:txBody>
      </p:sp>
      <p:sp>
        <p:nvSpPr>
          <p:cNvPr id="41997" name="TextBox 22"/>
          <p:cNvSpPr txBox="1">
            <a:spLocks noChangeArrowheads="1"/>
          </p:cNvSpPr>
          <p:nvPr/>
        </p:nvSpPr>
        <p:spPr bwMode="auto">
          <a:xfrm>
            <a:off x="4953000" y="4126707"/>
            <a:ext cx="419100" cy="32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b="1" dirty="0">
                <a:solidFill>
                  <a:srgbClr val="FF0000"/>
                </a:solidFill>
                <a:ea typeface="MS PGothic" pitchFamily="34" charset="-128"/>
                <a:cs typeface="Calibri" panose="020F0502020204030204" pitchFamily="34" charset="0"/>
              </a:rPr>
              <a:t>OOS</a:t>
            </a:r>
            <a:endParaRPr lang="en-US" altLang="en-US" b="1" dirty="0">
              <a:solidFill>
                <a:srgbClr val="FF0000"/>
              </a:solidFill>
              <a:ea typeface="MS PGothic" pitchFamily="34" charset="-128"/>
              <a:cs typeface="Calibri" panose="020F0502020204030204" pitchFamily="34" charset="0"/>
            </a:endParaRPr>
          </a:p>
        </p:txBody>
      </p:sp>
      <p:sp>
        <p:nvSpPr>
          <p:cNvPr id="24" name="TextBox 23"/>
          <p:cNvSpPr txBox="1"/>
          <p:nvPr/>
        </p:nvSpPr>
        <p:spPr>
          <a:xfrm>
            <a:off x="6305550" y="4135264"/>
            <a:ext cx="723900" cy="304800"/>
          </a:xfrm>
          <a:prstGeom prst="rect">
            <a:avLst/>
          </a:prstGeom>
          <a:noFill/>
        </p:spPr>
        <p:txBody>
          <a:bodyPr wrap="none" lIns="0"/>
          <a:lstStyle/>
          <a:p>
            <a:pPr algn="ctr" eaLnBrk="1" hangingPunct="1">
              <a:defRPr/>
            </a:pPr>
            <a:r>
              <a:rPr lang="en-US" sz="1600" b="1" dirty="0">
                <a:solidFill>
                  <a:srgbClr val="FF0000"/>
                </a:solidFill>
                <a:latin typeface="+mn-lt"/>
                <a:ea typeface="MS PGothic" pitchFamily="34" charset="-128"/>
                <a:cs typeface="+mn-cs"/>
              </a:rPr>
              <a:t>OOS</a:t>
            </a:r>
          </a:p>
        </p:txBody>
      </p:sp>
      <p:sp>
        <p:nvSpPr>
          <p:cNvPr id="26" name="TextBox 25"/>
          <p:cNvSpPr txBox="1"/>
          <p:nvPr/>
        </p:nvSpPr>
        <p:spPr>
          <a:xfrm>
            <a:off x="6305550" y="3581400"/>
            <a:ext cx="723900" cy="304800"/>
          </a:xfrm>
          <a:prstGeom prst="rect">
            <a:avLst/>
          </a:prstGeom>
          <a:noFill/>
        </p:spPr>
        <p:txBody>
          <a:bodyPr wrap="none" lIns="0"/>
          <a:lstStyle/>
          <a:p>
            <a:pPr algn="ctr" eaLnBrk="1" hangingPunct="1">
              <a:defRPr/>
            </a:pPr>
            <a:r>
              <a:rPr lang="en-US" sz="1600" b="1" dirty="0">
                <a:solidFill>
                  <a:srgbClr val="FF0000"/>
                </a:solidFill>
                <a:latin typeface="+mn-lt"/>
                <a:ea typeface="MS PGothic" pitchFamily="34" charset="-128"/>
                <a:cs typeface="+mn-cs"/>
              </a:rPr>
              <a:t>OOS</a:t>
            </a:r>
          </a:p>
        </p:txBody>
      </p:sp>
      <p:sp>
        <p:nvSpPr>
          <p:cNvPr id="27" name="TextBox 26"/>
          <p:cNvSpPr txBox="1"/>
          <p:nvPr/>
        </p:nvSpPr>
        <p:spPr>
          <a:xfrm>
            <a:off x="6305550" y="2819400"/>
            <a:ext cx="723900" cy="304800"/>
          </a:xfrm>
          <a:prstGeom prst="rect">
            <a:avLst/>
          </a:prstGeom>
          <a:noFill/>
        </p:spPr>
        <p:txBody>
          <a:bodyPr wrap="none" lIns="0"/>
          <a:lstStyle/>
          <a:p>
            <a:pPr algn="ctr" eaLnBrk="1" hangingPunct="1">
              <a:defRPr/>
            </a:pPr>
            <a:r>
              <a:rPr lang="en-US" sz="1600" b="1" dirty="0">
                <a:solidFill>
                  <a:srgbClr val="FF0000"/>
                </a:solidFill>
                <a:latin typeface="+mn-lt"/>
                <a:ea typeface="MS PGothic" pitchFamily="34" charset="-128"/>
                <a:cs typeface="+mn-cs"/>
              </a:rPr>
              <a:t>OOS</a:t>
            </a:r>
          </a:p>
        </p:txBody>
      </p:sp>
      <p:sp>
        <p:nvSpPr>
          <p:cNvPr id="28" name="TextBox 27"/>
          <p:cNvSpPr txBox="1"/>
          <p:nvPr/>
        </p:nvSpPr>
        <p:spPr>
          <a:xfrm>
            <a:off x="3160713" y="5524500"/>
            <a:ext cx="723900" cy="304800"/>
          </a:xfrm>
          <a:prstGeom prst="rect">
            <a:avLst/>
          </a:prstGeom>
          <a:noFill/>
        </p:spPr>
        <p:txBody>
          <a:bodyPr wrap="none" lIns="0"/>
          <a:lstStyle/>
          <a:p>
            <a:pPr eaLnBrk="1" hangingPunct="1">
              <a:defRPr/>
            </a:pPr>
            <a:r>
              <a:rPr lang="en-US" sz="1600" b="1" dirty="0">
                <a:solidFill>
                  <a:srgbClr val="FF0000"/>
                </a:solidFill>
                <a:latin typeface="+mn-lt"/>
                <a:ea typeface="MS PGothic" pitchFamily="34" charset="-128"/>
                <a:cs typeface="+mn-cs"/>
              </a:rPr>
              <a:t>OOS</a:t>
            </a:r>
          </a:p>
        </p:txBody>
      </p:sp>
      <p:sp>
        <p:nvSpPr>
          <p:cNvPr id="29" name="TextBox 28"/>
          <p:cNvSpPr txBox="1"/>
          <p:nvPr/>
        </p:nvSpPr>
        <p:spPr>
          <a:xfrm>
            <a:off x="1422400" y="5524500"/>
            <a:ext cx="723900" cy="304800"/>
          </a:xfrm>
          <a:prstGeom prst="rect">
            <a:avLst/>
          </a:prstGeom>
          <a:noFill/>
        </p:spPr>
        <p:txBody>
          <a:bodyPr wrap="none" lIns="0"/>
          <a:lstStyle/>
          <a:p>
            <a:pPr eaLnBrk="1" hangingPunct="1">
              <a:defRPr/>
            </a:pPr>
            <a:r>
              <a:rPr lang="en-US" sz="1600" b="1" dirty="0">
                <a:solidFill>
                  <a:srgbClr val="FF0000"/>
                </a:solidFill>
                <a:latin typeface="+mn-lt"/>
                <a:ea typeface="MS PGothic" pitchFamily="34" charset="-128"/>
                <a:cs typeface="+mn-cs"/>
              </a:rPr>
              <a:t>OOS</a:t>
            </a:r>
          </a:p>
        </p:txBody>
      </p:sp>
      <p:sp>
        <p:nvSpPr>
          <p:cNvPr id="30" name="TextBox 29"/>
          <p:cNvSpPr txBox="1"/>
          <p:nvPr/>
        </p:nvSpPr>
        <p:spPr>
          <a:xfrm>
            <a:off x="4800600" y="2819400"/>
            <a:ext cx="723900" cy="304800"/>
          </a:xfrm>
          <a:prstGeom prst="rect">
            <a:avLst/>
          </a:prstGeom>
          <a:noFill/>
        </p:spPr>
        <p:txBody>
          <a:bodyPr wrap="none" lIns="0"/>
          <a:lstStyle/>
          <a:p>
            <a:pPr algn="ctr" eaLnBrk="1" hangingPunct="1">
              <a:defRPr/>
            </a:pPr>
            <a:r>
              <a:rPr lang="en-US" sz="1600" b="1" dirty="0">
                <a:solidFill>
                  <a:srgbClr val="FF0000"/>
                </a:solidFill>
                <a:latin typeface="+mn-lt"/>
                <a:ea typeface="MS PGothic" pitchFamily="34" charset="-128"/>
                <a:cs typeface="+mn-cs"/>
              </a:rPr>
              <a:t>OOS</a:t>
            </a:r>
          </a:p>
        </p:txBody>
      </p:sp>
      <p:sp>
        <p:nvSpPr>
          <p:cNvPr id="3" name="Rectangle 2"/>
          <p:cNvSpPr/>
          <p:nvPr/>
        </p:nvSpPr>
        <p:spPr>
          <a:xfrm>
            <a:off x="4344444" y="2223603"/>
            <a:ext cx="1463040" cy="365760"/>
          </a:xfrm>
          <a:prstGeom prst="rect">
            <a:avLst/>
          </a:prstGeom>
          <a:solidFill>
            <a:srgbClr val="CCFF99">
              <a:alpha val="30196"/>
            </a:srgbClr>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000" b="1" dirty="0" smtClean="0">
              <a:solidFill>
                <a:srgbClr val="FFFFFF"/>
              </a:solidFill>
              <a:cs typeface="Calibri" panose="020F0502020204030204" pitchFamily="34" charset="0"/>
            </a:endParaRPr>
          </a:p>
        </p:txBody>
      </p:sp>
      <p:sp>
        <p:nvSpPr>
          <p:cNvPr id="19" name="Rectangle 18"/>
          <p:cNvSpPr/>
          <p:nvPr/>
        </p:nvSpPr>
        <p:spPr>
          <a:xfrm>
            <a:off x="5807484" y="2212340"/>
            <a:ext cx="1490254" cy="365760"/>
          </a:xfrm>
          <a:prstGeom prst="rect">
            <a:avLst/>
          </a:prstGeom>
          <a:solidFill>
            <a:srgbClr val="99CCFF">
              <a:alpha val="30196"/>
            </a:srgb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000" b="1" dirty="0" smtClean="0">
              <a:solidFill>
                <a:srgbClr val="FFFFFF"/>
              </a:solidFill>
              <a:cs typeface="Calibri" panose="020F0502020204030204" pitchFamily="34" charset="0"/>
            </a:endParaRPr>
          </a:p>
        </p:txBody>
      </p:sp>
      <p:sp>
        <p:nvSpPr>
          <p:cNvPr id="25" name="Rectangle 24"/>
          <p:cNvSpPr/>
          <p:nvPr/>
        </p:nvSpPr>
        <p:spPr>
          <a:xfrm>
            <a:off x="4337051" y="3290888"/>
            <a:ext cx="1470434" cy="658812"/>
          </a:xfrm>
          <a:prstGeom prst="rect">
            <a:avLst/>
          </a:prstGeom>
          <a:solidFill>
            <a:srgbClr val="99CCFF">
              <a:alpha val="30196"/>
            </a:srgb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000" b="1" dirty="0" smtClean="0">
              <a:solidFill>
                <a:srgbClr val="FFFFFF"/>
              </a:solidFill>
              <a:cs typeface="Calibri" panose="020F0502020204030204" pitchFamily="34" charset="0"/>
            </a:endParaRPr>
          </a:p>
        </p:txBody>
      </p:sp>
      <p:sp>
        <p:nvSpPr>
          <p:cNvPr id="38" name="Rectangle 37"/>
          <p:cNvSpPr/>
          <p:nvPr/>
        </p:nvSpPr>
        <p:spPr>
          <a:xfrm>
            <a:off x="4337051" y="5361335"/>
            <a:ext cx="4044949" cy="540990"/>
          </a:xfrm>
          <a:prstGeom prst="rect">
            <a:avLst/>
          </a:prstGeom>
          <a:solidFill>
            <a:srgbClr val="99CCFF">
              <a:alpha val="30196"/>
            </a:srgb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000" b="1" dirty="0" smtClean="0">
              <a:solidFill>
                <a:srgbClr val="FFFFFF"/>
              </a:solidFill>
              <a:cs typeface="Calibri" panose="020F0502020204030204" pitchFamily="34" charset="0"/>
            </a:endParaRPr>
          </a:p>
        </p:txBody>
      </p:sp>
      <p:sp>
        <p:nvSpPr>
          <p:cNvPr id="32" name="TextBox 31"/>
          <p:cNvSpPr txBox="1"/>
          <p:nvPr/>
        </p:nvSpPr>
        <p:spPr>
          <a:xfrm>
            <a:off x="3160713" y="5524500"/>
            <a:ext cx="723900" cy="304800"/>
          </a:xfrm>
          <a:prstGeom prst="rect">
            <a:avLst/>
          </a:prstGeom>
          <a:noFill/>
        </p:spPr>
        <p:txBody>
          <a:bodyPr wrap="none" lIns="0"/>
          <a:lstStyle/>
          <a:p>
            <a:pPr eaLnBrk="1" hangingPunct="1">
              <a:defRPr/>
            </a:pPr>
            <a:r>
              <a:rPr lang="en-US" sz="1600" b="1" dirty="0">
                <a:solidFill>
                  <a:srgbClr val="FF0000"/>
                </a:solidFill>
                <a:latin typeface="+mn-lt"/>
                <a:ea typeface="MS PGothic" pitchFamily="34" charset="-128"/>
                <a:cs typeface="+mn-cs"/>
              </a:rPr>
              <a:t>OOS</a:t>
            </a:r>
          </a:p>
        </p:txBody>
      </p:sp>
      <p:sp>
        <p:nvSpPr>
          <p:cNvPr id="33" name="TextBox 32"/>
          <p:cNvSpPr txBox="1"/>
          <p:nvPr/>
        </p:nvSpPr>
        <p:spPr>
          <a:xfrm>
            <a:off x="3186628" y="5058742"/>
            <a:ext cx="697985" cy="273051"/>
          </a:xfrm>
          <a:prstGeom prst="rect">
            <a:avLst/>
          </a:prstGeom>
          <a:noFill/>
        </p:spPr>
        <p:txBody>
          <a:bodyPr wrap="none" lIns="0"/>
          <a:lstStyle/>
          <a:p>
            <a:pPr eaLnBrk="1" hangingPunct="1">
              <a:defRPr/>
            </a:pPr>
            <a:r>
              <a:rPr lang="en-US" sz="1600" b="1" dirty="0">
                <a:solidFill>
                  <a:srgbClr val="FF0000"/>
                </a:solidFill>
                <a:latin typeface="+mn-lt"/>
                <a:ea typeface="MS PGothic" pitchFamily="34" charset="-128"/>
                <a:cs typeface="+mn-cs"/>
              </a:rPr>
              <a:t>OOS</a:t>
            </a:r>
          </a:p>
        </p:txBody>
      </p:sp>
    </p:spTree>
    <p:extLst>
      <p:ext uri="{BB962C8B-B14F-4D97-AF65-F5344CB8AC3E}">
        <p14:creationId xmlns:p14="http://schemas.microsoft.com/office/powerpoint/2010/main" val="2162945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Business Income – 1099-MISC</a:t>
            </a:r>
          </a:p>
        </p:txBody>
      </p:sp>
      <p:sp>
        <p:nvSpPr>
          <p:cNvPr id="5" name="Footer Placeholder 4"/>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pPr/>
              <a:t>28</a:t>
            </a:fld>
            <a:endParaRPr lang="en-US" dirty="0"/>
          </a:p>
        </p:txBody>
      </p:sp>
      <p:sp>
        <p:nvSpPr>
          <p:cNvPr id="38915" name="Content Placeholder 2"/>
          <p:cNvSpPr>
            <a:spLocks noGrp="1"/>
          </p:cNvSpPr>
          <p:nvPr>
            <p:ph sz="quarter" idx="12"/>
          </p:nvPr>
        </p:nvSpPr>
        <p:spPr/>
        <p:txBody>
          <a:bodyPr>
            <a:normAutofit lnSpcReduction="10000"/>
          </a:bodyPr>
          <a:lstStyle/>
          <a:p>
            <a:r>
              <a:rPr lang="en-GB" altLang="en-US" dirty="0" smtClean="0"/>
              <a:t>Reported to Taxpayer on Form 1099-MISC</a:t>
            </a:r>
          </a:p>
          <a:p>
            <a:pPr lvl="1"/>
            <a:r>
              <a:rPr lang="en-GB" altLang="en-US" dirty="0" smtClean="0"/>
              <a:t>Box 7: Non-employee compensation</a:t>
            </a:r>
          </a:p>
          <a:p>
            <a:pPr lvl="1"/>
            <a:r>
              <a:rPr lang="en-GB" altLang="en-US" dirty="0" smtClean="0"/>
              <a:t>Box 3: Other income (?)</a:t>
            </a:r>
          </a:p>
          <a:p>
            <a:pPr lvl="2"/>
            <a:r>
              <a:rPr lang="en-GB" altLang="en-US" dirty="0" smtClean="0"/>
              <a:t>Ask what income was for - payer may have used wrong box</a:t>
            </a:r>
          </a:p>
        </p:txBody>
      </p:sp>
    </p:spTree>
    <p:extLst>
      <p:ext uri="{BB962C8B-B14F-4D97-AF65-F5344CB8AC3E}">
        <p14:creationId xmlns:p14="http://schemas.microsoft.com/office/powerpoint/2010/main" val="156061093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338" y="284163"/>
            <a:ext cx="9144000" cy="67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000" b="1" dirty="0" smtClean="0">
              <a:solidFill>
                <a:srgbClr val="FFFFFF"/>
              </a:solidFill>
              <a:cs typeface="Calibri" panose="020F0502020204030204" pitchFamily="34" charset="0"/>
            </a:endParaRPr>
          </a:p>
        </p:txBody>
      </p:sp>
      <p:sp>
        <p:nvSpPr>
          <p:cNvPr id="2" name="Title 1"/>
          <p:cNvSpPr>
            <a:spLocks noGrp="1"/>
          </p:cNvSpPr>
          <p:nvPr>
            <p:ph type="title"/>
          </p:nvPr>
        </p:nvSpPr>
        <p:spPr/>
        <p:txBody>
          <a:bodyPr/>
          <a:lstStyle/>
          <a:p>
            <a:r>
              <a:rPr lang="en-US" altLang="en-US" dirty="0" smtClean="0"/>
              <a:t>1099-MISC in TaxSlayer</a:t>
            </a:r>
          </a:p>
        </p:txBody>
      </p:sp>
      <p:sp>
        <p:nvSpPr>
          <p:cNvPr id="8" name="Footer Placeholder 7"/>
          <p:cNvSpPr>
            <a:spLocks noGrp="1"/>
          </p:cNvSpPr>
          <p:nvPr>
            <p:ph type="ftr" sz="quarter" idx="10"/>
          </p:nvPr>
        </p:nvSpPr>
        <p:spPr/>
        <p:txBody>
          <a:bodyPr/>
          <a:lstStyle/>
          <a:p>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fld id="{904548E9-6249-43D8-B9E7-ADE044522384}" type="slidenum">
              <a:rPr lang="en-US" smtClean="0"/>
              <a:pPr/>
              <a:t>29</a:t>
            </a:fld>
            <a:endParaRPr lang="en-US" dirty="0"/>
          </a:p>
        </p:txBody>
      </p:sp>
      <p:sp>
        <p:nvSpPr>
          <p:cNvPr id="5" name="Content Placeholder 4"/>
          <p:cNvSpPr>
            <a:spLocks noGrp="1"/>
          </p:cNvSpPr>
          <p:nvPr>
            <p:ph sz="quarter" idx="12"/>
          </p:nvPr>
        </p:nvSpPr>
        <p:spPr>
          <a:xfrm>
            <a:off x="628650" y="1690688"/>
            <a:ext cx="7869654" cy="4329112"/>
          </a:xfrm>
        </p:spPr>
        <p:txBody>
          <a:bodyPr/>
          <a:lstStyle/>
          <a:p>
            <a:r>
              <a:rPr lang="en-US" dirty="0" smtClean="0"/>
              <a:t>Search 1099-MISC</a:t>
            </a:r>
          </a:p>
          <a:p>
            <a:r>
              <a:rPr lang="en-US" dirty="0" smtClean="0"/>
              <a:t>Enter data from 1099-MISC</a:t>
            </a:r>
          </a:p>
          <a:p>
            <a:r>
              <a:rPr lang="en-US" dirty="0" smtClean="0"/>
              <a:t>Add </a:t>
            </a:r>
            <a:r>
              <a:rPr lang="en-US" dirty="0"/>
              <a:t>to an existing </a:t>
            </a:r>
            <a:r>
              <a:rPr lang="en-US" dirty="0" smtClean="0"/>
              <a:t>business or create a new one</a:t>
            </a:r>
            <a:endParaRPr lang="en-US" dirty="0"/>
          </a:p>
        </p:txBody>
      </p:sp>
      <p:pic>
        <p:nvPicPr>
          <p:cNvPr id="6" name="Picture 5"/>
          <p:cNvPicPr>
            <a:picLocks noChangeAspect="1"/>
          </p:cNvPicPr>
          <p:nvPr/>
        </p:nvPicPr>
        <p:blipFill>
          <a:blip r:embed="rId3"/>
          <a:stretch>
            <a:fillRect/>
          </a:stretch>
        </p:blipFill>
        <p:spPr>
          <a:xfrm>
            <a:off x="5524069" y="1524000"/>
            <a:ext cx="3086531" cy="1028844"/>
          </a:xfrm>
          <a:prstGeom prst="rect">
            <a:avLst/>
          </a:prstGeom>
        </p:spPr>
      </p:pic>
      <p:pic>
        <p:nvPicPr>
          <p:cNvPr id="13" name="Picture 12"/>
          <p:cNvPicPr>
            <a:picLocks noChangeAspect="1"/>
          </p:cNvPicPr>
          <p:nvPr/>
        </p:nvPicPr>
        <p:blipFill>
          <a:blip r:embed="rId4"/>
          <a:stretch>
            <a:fillRect/>
          </a:stretch>
        </p:blipFill>
        <p:spPr>
          <a:xfrm>
            <a:off x="954505" y="4430292"/>
            <a:ext cx="7543800" cy="1845246"/>
          </a:xfrm>
          <a:prstGeom prst="rect">
            <a:avLst/>
          </a:prstGeom>
          <a:ln>
            <a:solidFill>
              <a:schemeClr val="tx1"/>
            </a:solidFill>
          </a:ln>
        </p:spPr>
      </p:pic>
      <p:sp>
        <p:nvSpPr>
          <p:cNvPr id="34" name="Oval 33"/>
          <p:cNvSpPr/>
          <p:nvPr/>
        </p:nvSpPr>
        <p:spPr>
          <a:xfrm>
            <a:off x="954505" y="5867400"/>
            <a:ext cx="950495" cy="4081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7167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Business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3</a:t>
            </a:fld>
            <a:endParaRPr lang="en-US" dirty="0"/>
          </a:p>
        </p:txBody>
      </p:sp>
      <p:sp>
        <p:nvSpPr>
          <p:cNvPr id="12291" name="Content Placeholder 2"/>
          <p:cNvSpPr>
            <a:spLocks noGrp="1"/>
          </p:cNvSpPr>
          <p:nvPr>
            <p:ph sz="quarter" idx="12"/>
          </p:nvPr>
        </p:nvSpPr>
        <p:spPr/>
        <p:txBody>
          <a:bodyPr>
            <a:normAutofit fontScale="92500"/>
          </a:bodyPr>
          <a:lstStyle/>
          <a:p>
            <a:r>
              <a:rPr lang="en-US" altLang="en-US" dirty="0" smtClean="0"/>
              <a:t>Facts and circumstances:</a:t>
            </a:r>
          </a:p>
          <a:p>
            <a:pPr lvl="1"/>
            <a:r>
              <a:rPr lang="en-US" altLang="en-US" dirty="0" smtClean="0"/>
              <a:t>Profit motive</a:t>
            </a:r>
          </a:p>
          <a:p>
            <a:pPr lvl="1"/>
            <a:r>
              <a:rPr lang="en-US" altLang="en-US" dirty="0" smtClean="0"/>
              <a:t>Reasonable expectation of profit</a:t>
            </a:r>
          </a:p>
          <a:p>
            <a:pPr lvl="1"/>
            <a:r>
              <a:rPr lang="en-US" altLang="en-US" dirty="0" smtClean="0"/>
              <a:t>Means of livelihood</a:t>
            </a:r>
          </a:p>
          <a:p>
            <a:pPr lvl="1"/>
            <a:r>
              <a:rPr lang="en-US" altLang="en-US" dirty="0" smtClean="0"/>
              <a:t>Regular activity</a:t>
            </a:r>
          </a:p>
          <a:p>
            <a:pPr lvl="1"/>
            <a:r>
              <a:rPr lang="en-US" altLang="en-US" dirty="0" smtClean="0"/>
              <a:t>Conducted in a business-like manner</a:t>
            </a:r>
          </a:p>
        </p:txBody>
      </p:sp>
    </p:spTree>
    <p:extLst>
      <p:ext uri="{BB962C8B-B14F-4D97-AF65-F5344CB8AC3E}">
        <p14:creationId xmlns:p14="http://schemas.microsoft.com/office/powerpoint/2010/main" val="2186024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838200" y="1905000"/>
            <a:ext cx="7335274" cy="3639058"/>
          </a:xfrm>
          <a:prstGeom prst="rect">
            <a:avLst/>
          </a:prstGeom>
          <a:ln>
            <a:solidFill>
              <a:schemeClr val="tx1"/>
            </a:solidFill>
          </a:ln>
        </p:spPr>
      </p:pic>
      <p:sp>
        <p:nvSpPr>
          <p:cNvPr id="9" name="Title 8"/>
          <p:cNvSpPr>
            <a:spLocks noGrp="1"/>
          </p:cNvSpPr>
          <p:nvPr>
            <p:ph type="title"/>
          </p:nvPr>
        </p:nvSpPr>
        <p:spPr/>
        <p:txBody>
          <a:bodyPr>
            <a:noAutofit/>
          </a:bodyPr>
          <a:lstStyle/>
          <a:p>
            <a:r>
              <a:rPr lang="en-US" sz="3600" dirty="0" smtClean="0"/>
              <a:t>Business Income – Schedule C Income</a:t>
            </a:r>
            <a:endParaRPr lang="en-US" sz="3600" dirty="0"/>
          </a:p>
        </p:txBody>
      </p:sp>
      <p:sp>
        <p:nvSpPr>
          <p:cNvPr id="7" name="Footer Placeholder 6"/>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904548E9-6249-43D8-B9E7-ADE044522384}" type="slidenum">
              <a:rPr lang="en-US" smtClean="0">
                <a:solidFill>
                  <a:prstClr val="black">
                    <a:tint val="75000"/>
                  </a:prstClr>
                </a:solidFill>
              </a:rPr>
              <a:pPr/>
              <a:t>30</a:t>
            </a:fld>
            <a:endParaRPr lang="en-US" dirty="0">
              <a:solidFill>
                <a:prstClr val="black">
                  <a:tint val="75000"/>
                </a:prstClr>
              </a:solidFill>
            </a:endParaRPr>
          </a:p>
        </p:txBody>
      </p:sp>
      <p:cxnSp>
        <p:nvCxnSpPr>
          <p:cNvPr id="6" name="Straight Arrow Connector 5"/>
          <p:cNvCxnSpPr/>
          <p:nvPr/>
        </p:nvCxnSpPr>
        <p:spPr>
          <a:xfrm>
            <a:off x="6477000" y="3168268"/>
            <a:ext cx="838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10200" y="3810000"/>
            <a:ext cx="685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90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3"/>
          <p:cNvSpPr>
            <a:spLocks noGrp="1"/>
          </p:cNvSpPr>
          <p:nvPr>
            <p:ph sz="half" idx="1"/>
          </p:nvPr>
        </p:nvSpPr>
        <p:spPr>
          <a:xfrm>
            <a:off x="628650" y="2133600"/>
            <a:ext cx="3975434" cy="3869634"/>
          </a:xfrm>
        </p:spPr>
        <p:txBody>
          <a:bodyPr>
            <a:normAutofit fontScale="77500" lnSpcReduction="20000"/>
          </a:bodyPr>
          <a:lstStyle/>
          <a:p>
            <a:pPr marL="0" indent="0">
              <a:buNone/>
            </a:pPr>
            <a:r>
              <a:rPr lang="en-US" altLang="en-US" dirty="0" smtClean="0"/>
              <a:t>Statutory employee on Form W-2</a:t>
            </a:r>
          </a:p>
          <a:p>
            <a:r>
              <a:rPr lang="en-US" altLang="en-US" dirty="0" smtClean="0"/>
              <a:t>Taxpayer wants to claim related expenses – use Sch C</a:t>
            </a:r>
          </a:p>
          <a:p>
            <a:pPr lvl="1"/>
            <a:r>
              <a:rPr lang="en-US" altLang="en-US" dirty="0" smtClean="0"/>
              <a:t>Input on Sch C</a:t>
            </a:r>
          </a:p>
          <a:p>
            <a:pPr lvl="1"/>
            <a:r>
              <a:rPr lang="en-US" altLang="en-US" dirty="0" smtClean="0"/>
              <a:t>Regular Sch C rules apply for expenses</a:t>
            </a:r>
          </a:p>
        </p:txBody>
      </p:sp>
      <p:sp>
        <p:nvSpPr>
          <p:cNvPr id="3" name="Title 2"/>
          <p:cNvSpPr>
            <a:spLocks noGrp="1"/>
          </p:cNvSpPr>
          <p:nvPr>
            <p:ph type="title"/>
          </p:nvPr>
        </p:nvSpPr>
        <p:spPr/>
        <p:txBody>
          <a:bodyPr>
            <a:normAutofit/>
          </a:bodyPr>
          <a:lstStyle/>
          <a:p>
            <a:r>
              <a:rPr lang="en-US" dirty="0" smtClean="0"/>
              <a:t>Statutory Employee (rare)</a:t>
            </a:r>
            <a:endParaRPr lang="en-US" dirty="0"/>
          </a:p>
        </p:txBody>
      </p:sp>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04548E9-6249-43D8-B9E7-ADE044522384}" type="slidenum">
              <a:rPr lang="en-US" smtClean="0">
                <a:solidFill>
                  <a:prstClr val="black">
                    <a:tint val="75000"/>
                  </a:prstClr>
                </a:solidFill>
              </a:rPr>
              <a:pPr/>
              <a:t>31</a:t>
            </a:fld>
            <a:endParaRPr lang="en-US" dirty="0">
              <a:solidFill>
                <a:prstClr val="black">
                  <a:tint val="75000"/>
                </a:prstClr>
              </a:solidFill>
            </a:endParaRPr>
          </a:p>
        </p:txBody>
      </p:sp>
      <p:pic>
        <p:nvPicPr>
          <p:cNvPr id="44037" name="Picture 4" descr="W-2 2012.pdf - Adobe Acrobat Pr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827463" cy="27432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5105400" y="3124200"/>
            <a:ext cx="1447800" cy="9144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smtClean="0">
              <a:solidFill>
                <a:srgbClr val="FFFFFF"/>
              </a:solidFill>
              <a:cs typeface="Calibri" panose="020F0502020204030204" pitchFamily="34" charset="0"/>
            </a:endParaRPr>
          </a:p>
        </p:txBody>
      </p:sp>
      <p:sp>
        <p:nvSpPr>
          <p:cNvPr id="9" name="5-Point Star 8"/>
          <p:cNvSpPr/>
          <p:nvPr/>
        </p:nvSpPr>
        <p:spPr>
          <a:xfrm>
            <a:off x="7620000" y="3810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724464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Statutory Employee</a:t>
            </a:r>
            <a:endParaRPr lang="en-US" dirty="0"/>
          </a:p>
        </p:txBody>
      </p:sp>
      <p:sp>
        <p:nvSpPr>
          <p:cNvPr id="4" name="Footer Placeholder 3"/>
          <p:cNvSpPr>
            <a:spLocks noGrp="1"/>
          </p:cNvSpPr>
          <p:nvPr>
            <p:ph type="ftr" sz="quarter" idx="10"/>
          </p:nvPr>
        </p:nvSpPr>
        <p:spPr/>
        <p:txBody>
          <a:bodyPr/>
          <a:lstStyle/>
          <a:p>
            <a:r>
              <a:rPr lang="en-US"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32</a:t>
            </a:fld>
            <a:endParaRPr lang="en-US" dirty="0"/>
          </a:p>
        </p:txBody>
      </p:sp>
      <p:sp>
        <p:nvSpPr>
          <p:cNvPr id="2" name="Content Placeholder 1"/>
          <p:cNvSpPr>
            <a:spLocks noGrp="1"/>
          </p:cNvSpPr>
          <p:nvPr>
            <p:ph sz="quarter" idx="12"/>
          </p:nvPr>
        </p:nvSpPr>
        <p:spPr/>
        <p:txBody>
          <a:bodyPr>
            <a:normAutofit fontScale="92500" lnSpcReduction="10000"/>
          </a:bodyPr>
          <a:lstStyle/>
          <a:p>
            <a:r>
              <a:rPr lang="en-US" dirty="0" smtClean="0"/>
              <a:t>Statutory Employees include:</a:t>
            </a:r>
          </a:p>
          <a:p>
            <a:pPr lvl="1"/>
            <a:r>
              <a:rPr lang="en-US" dirty="0" smtClean="0"/>
              <a:t>Certain agents or commission drivers </a:t>
            </a:r>
          </a:p>
          <a:p>
            <a:pPr lvl="1"/>
            <a:r>
              <a:rPr lang="en-US" dirty="0" smtClean="0"/>
              <a:t>Full-time life insurance salespersons </a:t>
            </a:r>
          </a:p>
          <a:p>
            <a:pPr lvl="1"/>
            <a:r>
              <a:rPr lang="en-US" dirty="0" smtClean="0"/>
              <a:t>Certain homeworkers</a:t>
            </a:r>
          </a:p>
          <a:p>
            <a:pPr lvl="1"/>
            <a:r>
              <a:rPr lang="en-US" dirty="0" smtClean="0"/>
              <a:t>Traveling salespersons</a:t>
            </a:r>
          </a:p>
          <a:p>
            <a:pPr>
              <a:buFont typeface="Wingdings" panose="05000000000000000000" pitchFamily="2" charset="2"/>
              <a:buChar char="Ø"/>
            </a:pPr>
            <a:r>
              <a:rPr lang="en-US" dirty="0" smtClean="0"/>
              <a:t>Some employers may check the box in error</a:t>
            </a:r>
            <a:endParaRPr lang="en-US" dirty="0"/>
          </a:p>
        </p:txBody>
      </p:sp>
      <p:sp>
        <p:nvSpPr>
          <p:cNvPr id="8" name="5-Point Star 7"/>
          <p:cNvSpPr/>
          <p:nvPr/>
        </p:nvSpPr>
        <p:spPr>
          <a:xfrm>
            <a:off x="7800975" y="134679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78431"/>
            <a:ext cx="1428750" cy="895022"/>
          </a:xfrm>
          <a:prstGeom prst="rect">
            <a:avLst/>
          </a:prstGeom>
        </p:spPr>
      </p:pic>
    </p:spTree>
    <p:extLst>
      <p:ext uri="{BB962C8B-B14F-4D97-AF65-F5344CB8AC3E}">
        <p14:creationId xmlns:p14="http://schemas.microsoft.com/office/powerpoint/2010/main" val="2384830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Statutory Employee </a:t>
            </a:r>
            <a:br>
              <a:rPr lang="en-US" dirty="0" smtClean="0"/>
            </a:br>
            <a:r>
              <a:rPr lang="en-US" dirty="0" smtClean="0"/>
              <a:t>in TaxSlayer</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04548E9-6249-43D8-B9E7-ADE044522384}" type="slidenum">
              <a:rPr lang="en-US" smtClean="0">
                <a:solidFill>
                  <a:prstClr val="black">
                    <a:tint val="75000"/>
                  </a:prstClr>
                </a:solidFill>
              </a:rPr>
              <a:pPr/>
              <a:t>33</a:t>
            </a:fld>
            <a:endParaRPr lang="en-US" dirty="0">
              <a:solidFill>
                <a:prstClr val="black">
                  <a:tint val="75000"/>
                </a:prstClr>
              </a:solidFill>
            </a:endParaRPr>
          </a:p>
        </p:txBody>
      </p:sp>
      <p:sp>
        <p:nvSpPr>
          <p:cNvPr id="5" name="Content Placeholder 4"/>
          <p:cNvSpPr>
            <a:spLocks noGrp="1"/>
          </p:cNvSpPr>
          <p:nvPr>
            <p:ph sz="quarter" idx="12"/>
          </p:nvPr>
        </p:nvSpPr>
        <p:spPr/>
        <p:txBody>
          <a:bodyPr/>
          <a:lstStyle/>
          <a:p>
            <a:r>
              <a:rPr lang="en-US" dirty="0" smtClean="0"/>
              <a:t>Enter W-2</a:t>
            </a:r>
          </a:p>
          <a:p>
            <a:endParaRPr lang="en-US" dirty="0"/>
          </a:p>
          <a:p>
            <a:endParaRPr lang="en-US" dirty="0" smtClean="0"/>
          </a:p>
          <a:p>
            <a:r>
              <a:rPr lang="en-US" dirty="0" smtClean="0"/>
              <a:t>Check box 13</a:t>
            </a:r>
            <a:endParaRPr lang="en-US" dirty="0"/>
          </a:p>
        </p:txBody>
      </p:sp>
      <p:pic>
        <p:nvPicPr>
          <p:cNvPr id="6" name="Picture 5"/>
          <p:cNvPicPr>
            <a:picLocks noChangeAspect="1"/>
          </p:cNvPicPr>
          <p:nvPr/>
        </p:nvPicPr>
        <p:blipFill>
          <a:blip r:embed="rId2"/>
          <a:stretch>
            <a:fillRect/>
          </a:stretch>
        </p:blipFill>
        <p:spPr>
          <a:xfrm>
            <a:off x="1905000" y="2833604"/>
            <a:ext cx="5858693" cy="1019317"/>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5105400" y="4295833"/>
            <a:ext cx="1848108" cy="1105054"/>
          </a:xfrm>
          <a:prstGeom prst="rect">
            <a:avLst/>
          </a:prstGeom>
          <a:ln>
            <a:solidFill>
              <a:schemeClr val="tx1"/>
            </a:solidFill>
          </a:ln>
        </p:spPr>
      </p:pic>
      <p:sp>
        <p:nvSpPr>
          <p:cNvPr id="8" name="5-Point Star 7"/>
          <p:cNvSpPr/>
          <p:nvPr/>
        </p:nvSpPr>
        <p:spPr>
          <a:xfrm>
            <a:off x="7561870" y="4572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696025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Employee</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04548E9-6249-43D8-B9E7-ADE044522384}" type="slidenum">
              <a:rPr lang="en-US" smtClean="0">
                <a:solidFill>
                  <a:prstClr val="black">
                    <a:tint val="75000"/>
                  </a:prstClr>
                </a:solidFill>
              </a:rPr>
              <a:pPr/>
              <a:t>34</a:t>
            </a:fld>
            <a:endParaRPr lang="en-US" dirty="0">
              <a:solidFill>
                <a:prstClr val="black">
                  <a:tint val="75000"/>
                </a:prstClr>
              </a:solidFill>
            </a:endParaRPr>
          </a:p>
        </p:txBody>
      </p:sp>
      <p:sp>
        <p:nvSpPr>
          <p:cNvPr id="5" name="Content Placeholder 4"/>
          <p:cNvSpPr>
            <a:spLocks noGrp="1"/>
          </p:cNvSpPr>
          <p:nvPr>
            <p:ph sz="quarter" idx="12"/>
          </p:nvPr>
        </p:nvSpPr>
        <p:spPr>
          <a:xfrm>
            <a:off x="628650" y="1690688"/>
            <a:ext cx="7869654" cy="4329112"/>
          </a:xfrm>
        </p:spPr>
        <p:txBody>
          <a:bodyPr/>
          <a:lstStyle/>
          <a:p>
            <a:r>
              <a:rPr lang="en-US" dirty="0" smtClean="0"/>
              <a:t>TaxSlayer wants you to confirm</a:t>
            </a:r>
          </a:p>
        </p:txBody>
      </p:sp>
      <p:pic>
        <p:nvPicPr>
          <p:cNvPr id="8" name="Picture 7"/>
          <p:cNvPicPr>
            <a:picLocks noChangeAspect="1"/>
          </p:cNvPicPr>
          <p:nvPr/>
        </p:nvPicPr>
        <p:blipFill>
          <a:blip r:embed="rId2"/>
          <a:stretch>
            <a:fillRect/>
          </a:stretch>
        </p:blipFill>
        <p:spPr>
          <a:xfrm>
            <a:off x="762000" y="2549752"/>
            <a:ext cx="7992590" cy="4001058"/>
          </a:xfrm>
          <a:prstGeom prst="rect">
            <a:avLst/>
          </a:prstGeom>
          <a:ln>
            <a:solidFill>
              <a:schemeClr val="tx1"/>
            </a:solidFill>
          </a:ln>
        </p:spPr>
      </p:pic>
      <p:sp>
        <p:nvSpPr>
          <p:cNvPr id="9" name="5-Point Star 8"/>
          <p:cNvSpPr/>
          <p:nvPr/>
        </p:nvSpPr>
        <p:spPr>
          <a:xfrm>
            <a:off x="7561870" y="44321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781505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Statutory Employee</a:t>
            </a:r>
            <a:br>
              <a:rPr lang="en-US" dirty="0" smtClean="0"/>
            </a:br>
            <a:r>
              <a:rPr lang="en-US" dirty="0" smtClean="0"/>
              <a:t>in TaxSlayer</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35</a:t>
            </a:fld>
            <a:endParaRPr lang="en-US" dirty="0"/>
          </a:p>
        </p:txBody>
      </p:sp>
      <p:sp>
        <p:nvSpPr>
          <p:cNvPr id="5" name="Content Placeholder 4"/>
          <p:cNvSpPr>
            <a:spLocks noGrp="1"/>
          </p:cNvSpPr>
          <p:nvPr>
            <p:ph sz="quarter" idx="12"/>
          </p:nvPr>
        </p:nvSpPr>
        <p:spPr/>
        <p:txBody>
          <a:bodyPr/>
          <a:lstStyle/>
          <a:p>
            <a:r>
              <a:rPr lang="en-US" dirty="0" smtClean="0"/>
              <a:t>Need to enter “wage” amount </a:t>
            </a:r>
            <a:r>
              <a:rPr lang="en-US" i="1" dirty="0" smtClean="0"/>
              <a:t>again</a:t>
            </a:r>
            <a:r>
              <a:rPr lang="en-US" dirty="0" smtClean="0"/>
              <a:t> in Sch C</a:t>
            </a:r>
          </a:p>
        </p:txBody>
      </p:sp>
      <p:pic>
        <p:nvPicPr>
          <p:cNvPr id="6" name="Picture 5"/>
          <p:cNvPicPr>
            <a:picLocks noChangeAspect="1"/>
          </p:cNvPicPr>
          <p:nvPr/>
        </p:nvPicPr>
        <p:blipFill>
          <a:blip r:embed="rId2"/>
          <a:stretch>
            <a:fillRect/>
          </a:stretch>
        </p:blipFill>
        <p:spPr>
          <a:xfrm>
            <a:off x="1371600" y="3466776"/>
            <a:ext cx="6592220" cy="2324424"/>
          </a:xfrm>
          <a:prstGeom prst="rect">
            <a:avLst/>
          </a:prstGeom>
          <a:ln>
            <a:solidFill>
              <a:schemeClr val="tx1"/>
            </a:solidFill>
          </a:ln>
        </p:spPr>
      </p:pic>
      <p:sp>
        <p:nvSpPr>
          <p:cNvPr id="12" name="Rounded Rectangle 11"/>
          <p:cNvSpPr/>
          <p:nvPr/>
        </p:nvSpPr>
        <p:spPr>
          <a:xfrm>
            <a:off x="1264257" y="4953000"/>
            <a:ext cx="6812943"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7561870" y="44321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2845692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Income Quiz</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36</a:t>
            </a:fld>
            <a:endParaRPr lang="en-US" dirty="0"/>
          </a:p>
        </p:txBody>
      </p:sp>
      <p:sp>
        <p:nvSpPr>
          <p:cNvPr id="3" name="Content Placeholder 2"/>
          <p:cNvSpPr>
            <a:spLocks noGrp="1"/>
          </p:cNvSpPr>
          <p:nvPr>
            <p:ph sz="quarter" idx="12"/>
          </p:nvPr>
        </p:nvSpPr>
        <p:spPr/>
        <p:txBody>
          <a:bodyPr>
            <a:normAutofit fontScale="85000" lnSpcReduction="20000"/>
          </a:bodyPr>
          <a:lstStyle/>
          <a:p>
            <a:pPr marL="0" indent="0">
              <a:lnSpc>
                <a:spcPct val="110000"/>
              </a:lnSpc>
              <a:buNone/>
            </a:pPr>
            <a:r>
              <a:rPr lang="en-US" altLang="en-US" dirty="0" smtClean="0"/>
              <a:t>What types of income should you expect to see for:</a:t>
            </a:r>
          </a:p>
          <a:p>
            <a:pPr>
              <a:lnSpc>
                <a:spcPct val="110000"/>
              </a:lnSpc>
            </a:pPr>
            <a:r>
              <a:rPr lang="en-US" altLang="en-US" dirty="0" smtClean="0"/>
              <a:t>A wedding singer</a:t>
            </a:r>
          </a:p>
          <a:p>
            <a:pPr lvl="1">
              <a:lnSpc>
                <a:spcPct val="110000"/>
              </a:lnSpc>
            </a:pPr>
            <a:r>
              <a:rPr lang="en-US" altLang="en-US" dirty="0" smtClean="0"/>
              <a:t>Checks and cash (gratuities!)</a:t>
            </a:r>
          </a:p>
          <a:p>
            <a:pPr>
              <a:lnSpc>
                <a:spcPct val="110000"/>
              </a:lnSpc>
            </a:pPr>
            <a:r>
              <a:rPr lang="en-US" altLang="en-US" dirty="0" smtClean="0"/>
              <a:t>A graphic designer</a:t>
            </a:r>
          </a:p>
          <a:p>
            <a:pPr lvl="1">
              <a:lnSpc>
                <a:spcPct val="110000"/>
              </a:lnSpc>
            </a:pPr>
            <a:r>
              <a:rPr lang="en-US" altLang="en-US" dirty="0" smtClean="0"/>
              <a:t>1099-MISC if &gt; $600</a:t>
            </a:r>
          </a:p>
          <a:p>
            <a:pPr lvl="1">
              <a:lnSpc>
                <a:spcPct val="110000"/>
              </a:lnSpc>
            </a:pPr>
            <a:r>
              <a:rPr lang="en-US" altLang="en-US" dirty="0" smtClean="0"/>
              <a:t>Checks or cash for small jobs</a:t>
            </a:r>
          </a:p>
          <a:p>
            <a:pPr lvl="1">
              <a:lnSpc>
                <a:spcPct val="110000"/>
              </a:lnSpc>
            </a:pPr>
            <a:endParaRPr lang="en-US" alt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65125"/>
            <a:ext cx="859465" cy="1446764"/>
          </a:xfrm>
          <a:prstGeom prst="rect">
            <a:avLst/>
          </a:prstGeom>
        </p:spPr>
      </p:pic>
    </p:spTree>
    <p:extLst>
      <p:ext uri="{BB962C8B-B14F-4D97-AF65-F5344CB8AC3E}">
        <p14:creationId xmlns:p14="http://schemas.microsoft.com/office/powerpoint/2010/main" val="1760973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Expenses</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37</a:t>
            </a:fld>
            <a:endParaRPr lang="en-US" dirty="0"/>
          </a:p>
        </p:txBody>
      </p:sp>
      <p:sp>
        <p:nvSpPr>
          <p:cNvPr id="49155" name="Content Placeholder 2"/>
          <p:cNvSpPr>
            <a:spLocks noGrp="1"/>
          </p:cNvSpPr>
          <p:nvPr>
            <p:ph sz="quarter" idx="12"/>
          </p:nvPr>
        </p:nvSpPr>
        <p:spPr>
          <a:xfrm>
            <a:off x="954504" y="2133599"/>
            <a:ext cx="7543800" cy="4079627"/>
          </a:xfrm>
        </p:spPr>
        <p:txBody>
          <a:bodyPr>
            <a:normAutofit fontScale="77500" lnSpcReduction="20000"/>
          </a:bodyPr>
          <a:lstStyle/>
          <a:p>
            <a:r>
              <a:rPr lang="en-US" altLang="en-US" dirty="0" smtClean="0"/>
              <a:t>Ordinary and necessary to the business</a:t>
            </a:r>
          </a:p>
          <a:p>
            <a:r>
              <a:rPr lang="en-US" altLang="en-US" dirty="0" smtClean="0"/>
              <a:t>Not against public policy</a:t>
            </a:r>
          </a:p>
          <a:p>
            <a:pPr lvl="1"/>
            <a:r>
              <a:rPr lang="en-US" altLang="en-US" dirty="0" smtClean="0"/>
              <a:t>Cannot deduct fines or penalties</a:t>
            </a:r>
          </a:p>
          <a:p>
            <a:r>
              <a:rPr lang="en-US" altLang="en-US" dirty="0" smtClean="0"/>
              <a:t>All allowable and documented expenses need to be claimed</a:t>
            </a:r>
          </a:p>
          <a:p>
            <a:pPr>
              <a:buFont typeface="Wingdings" panose="05000000000000000000" pitchFamily="2" charset="2"/>
              <a:buChar char="Ø"/>
            </a:pPr>
            <a:r>
              <a:rPr lang="en-US" altLang="en-US" dirty="0" smtClean="0"/>
              <a:t>Note: not claiming an expense may result in a tax benefit that would not otherwise occur, e.g., it may improve </a:t>
            </a:r>
            <a:r>
              <a:rPr lang="en-US" altLang="en-US" dirty="0" err="1" smtClean="0"/>
              <a:t>EIC</a:t>
            </a:r>
            <a:endParaRPr lang="en-US" altLang="en-US" dirty="0" smtClean="0"/>
          </a:p>
        </p:txBody>
      </p:sp>
      <p:pic>
        <p:nvPicPr>
          <p:cNvPr id="4915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950" y="152400"/>
            <a:ext cx="14160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68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fontAlgn="auto" hangingPunct="1">
              <a:spcAft>
                <a:spcPts val="0"/>
              </a:spcAft>
              <a:defRPr/>
            </a:pPr>
            <a:r>
              <a:rPr lang="en-US" altLang="en-US" dirty="0" smtClean="0"/>
              <a:t>Business Expenses</a:t>
            </a:r>
          </a:p>
        </p:txBody>
      </p:sp>
      <p:sp>
        <p:nvSpPr>
          <p:cNvPr id="5" name="Footer Placeholder 4"/>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904548E9-6249-43D8-B9E7-ADE044522384}" type="slidenum">
              <a:rPr lang="en-US" smtClean="0">
                <a:solidFill>
                  <a:prstClr val="black">
                    <a:tint val="75000"/>
                  </a:prstClr>
                </a:solidFill>
              </a:rPr>
              <a:pPr/>
              <a:t>38</a:t>
            </a:fld>
            <a:endParaRPr lang="en-US" dirty="0">
              <a:solidFill>
                <a:prstClr val="black">
                  <a:tint val="75000"/>
                </a:prstClr>
              </a:solidFill>
            </a:endParaRPr>
          </a:p>
        </p:txBody>
      </p:sp>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val="0"/>
              </a:ext>
            </a:extLst>
          </a:blip>
          <a:srcRect b="12067"/>
          <a:stretch/>
        </p:blipFill>
        <p:spPr>
          <a:xfrm>
            <a:off x="1376363" y="1783080"/>
            <a:ext cx="6135624" cy="3931920"/>
          </a:xfrm>
          <a:prstGeom prst="rect">
            <a:avLst/>
          </a:prstGeom>
          <a:ln>
            <a:solidFill>
              <a:schemeClr val="tx1"/>
            </a:solidFill>
          </a:ln>
        </p:spPr>
      </p:pic>
      <p:sp>
        <p:nvSpPr>
          <p:cNvPr id="3" name="TextBox 2"/>
          <p:cNvSpPr txBox="1"/>
          <p:nvPr/>
        </p:nvSpPr>
        <p:spPr>
          <a:xfrm>
            <a:off x="609600" y="3470990"/>
            <a:ext cx="553998" cy="2232342"/>
          </a:xfrm>
          <a:prstGeom prst="rect">
            <a:avLst/>
          </a:prstGeom>
          <a:noFill/>
          <a:ln w="38100">
            <a:solidFill>
              <a:srgbClr val="0070C0"/>
            </a:solidFill>
          </a:ln>
        </p:spPr>
        <p:txBody>
          <a:bodyPr vert="vert270" wrap="none" rtlCol="0">
            <a:spAutoFit/>
          </a:bodyPr>
          <a:lstStyle/>
          <a:p>
            <a:r>
              <a:rPr lang="en-US" sz="2400" b="1" dirty="0" smtClean="0"/>
              <a:t>Not Home Office</a:t>
            </a:r>
            <a:endParaRPr lang="en-US" sz="2400" b="1" dirty="0"/>
          </a:p>
        </p:txBody>
      </p:sp>
      <p:cxnSp>
        <p:nvCxnSpPr>
          <p:cNvPr id="7" name="Straight Arrow Connector 6"/>
          <p:cNvCxnSpPr/>
          <p:nvPr/>
        </p:nvCxnSpPr>
        <p:spPr>
          <a:xfrm>
            <a:off x="1163598" y="5410200"/>
            <a:ext cx="3604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52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263"/>
            <a:ext cx="7391400" cy="1074737"/>
          </a:xfrm>
        </p:spPr>
        <p:txBody>
          <a:bodyPr>
            <a:normAutofit/>
          </a:bodyPr>
          <a:lstStyle/>
          <a:p>
            <a:pPr eaLnBrk="1" fontAlgn="auto" hangingPunct="1">
              <a:spcAft>
                <a:spcPts val="0"/>
              </a:spcAft>
              <a:defRPr/>
            </a:pPr>
            <a:r>
              <a:rPr lang="en-US" sz="4000" dirty="0" smtClean="0"/>
              <a:t>Business –Car and Truck Expenses </a:t>
            </a:r>
            <a:endParaRPr lang="en-US" sz="4000"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904548E9-6249-43D8-B9E7-ADE044522384}" type="slidenum">
              <a:rPr lang="en-US" smtClean="0">
                <a:solidFill>
                  <a:prstClr val="black">
                    <a:tint val="75000"/>
                  </a:prstClr>
                </a:solidFill>
              </a:rPr>
              <a:pPr/>
              <a:t>39</a:t>
            </a:fld>
            <a:endParaRPr lang="en-US" dirty="0">
              <a:solidFill>
                <a:prstClr val="black">
                  <a:tint val="75000"/>
                </a:prstClr>
              </a:solidFill>
            </a:endParaRPr>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val="0"/>
              </a:ext>
            </a:extLst>
          </a:blip>
          <a:srcRect b="10281"/>
          <a:stretch/>
        </p:blipFill>
        <p:spPr>
          <a:xfrm>
            <a:off x="1066800" y="1219200"/>
            <a:ext cx="7009750" cy="4800600"/>
          </a:xfrm>
          <a:prstGeom prst="rect">
            <a:avLst/>
          </a:prstGeom>
          <a:ln>
            <a:solidFill>
              <a:schemeClr val="accent2">
                <a:lumMod val="50000"/>
              </a:schemeClr>
            </a:solidFill>
          </a:ln>
        </p:spPr>
      </p:pic>
    </p:spTree>
    <p:extLst>
      <p:ext uri="{BB962C8B-B14F-4D97-AF65-F5344CB8AC3E}">
        <p14:creationId xmlns:p14="http://schemas.microsoft.com/office/powerpoint/2010/main" val="251270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Producing, Not a Business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4</a:t>
            </a:fld>
            <a:endParaRPr lang="en-US" dirty="0"/>
          </a:p>
        </p:txBody>
      </p:sp>
      <p:sp>
        <p:nvSpPr>
          <p:cNvPr id="13315" name="Content Placeholder 2"/>
          <p:cNvSpPr>
            <a:spLocks noGrp="1"/>
          </p:cNvSpPr>
          <p:nvPr>
            <p:ph sz="quarter" idx="12"/>
          </p:nvPr>
        </p:nvSpPr>
        <p:spPr/>
        <p:txBody>
          <a:bodyPr>
            <a:normAutofit/>
          </a:bodyPr>
          <a:lstStyle/>
          <a:p>
            <a:r>
              <a:rPr lang="en-US" altLang="en-US" dirty="0" smtClean="0"/>
              <a:t>Facts and circumstances:</a:t>
            </a:r>
          </a:p>
          <a:p>
            <a:pPr lvl="1"/>
            <a:r>
              <a:rPr lang="en-US" altLang="en-US" dirty="0" smtClean="0"/>
              <a:t>Sporadic activity, e.g., one-time fee</a:t>
            </a:r>
          </a:p>
          <a:p>
            <a:pPr lvl="1"/>
            <a:r>
              <a:rPr lang="en-US" altLang="en-US" dirty="0" smtClean="0"/>
              <a:t>Gambling winnings</a:t>
            </a:r>
          </a:p>
          <a:p>
            <a:pPr lvl="1"/>
            <a:r>
              <a:rPr lang="en-US" altLang="en-US" dirty="0" smtClean="0"/>
              <a:t>Investing</a:t>
            </a:r>
          </a:p>
          <a:p>
            <a:pPr lvl="1"/>
            <a:r>
              <a:rPr lang="en-US" altLang="en-US" dirty="0" smtClean="0"/>
              <a:t>Sale of personal assets (e.g. yard sales, Craig’s list, etc.)</a:t>
            </a:r>
          </a:p>
        </p:txBody>
      </p:sp>
    </p:spTree>
    <p:extLst>
      <p:ext uri="{BB962C8B-B14F-4D97-AF65-F5344CB8AC3E}">
        <p14:creationId xmlns:p14="http://schemas.microsoft.com/office/powerpoint/2010/main" val="955084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ts val="1800"/>
              </a:spcBef>
              <a:buClr>
                <a:srgbClr val="B54A10"/>
              </a:buClr>
              <a:buSzPct val="94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Calibri" pitchFamily="34" charset="0"/>
              </a:defRPr>
            </a:lvl4pPr>
            <a:lvl5pPr marL="2057400" indent="-228600">
              <a:spcBef>
                <a:spcPct val="20000"/>
              </a:spcBef>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9pPr>
          </a:lstStyle>
          <a:p>
            <a:pPr eaLnBrk="1" hangingPunct="1">
              <a:spcBef>
                <a:spcPct val="0"/>
              </a:spcBef>
              <a:buClrTx/>
              <a:buSzTx/>
              <a:buFontTx/>
              <a:buNone/>
            </a:pPr>
            <a:endParaRPr lang="en-GB" altLang="en-US" sz="1200" b="0" dirty="0">
              <a:solidFill>
                <a:srgbClr val="000000"/>
              </a:solidFill>
              <a:ea typeface="MS PGothic" pitchFamily="34" charset="-128"/>
            </a:endParaRPr>
          </a:p>
          <a:p>
            <a:pPr eaLnBrk="1" hangingPunct="1">
              <a:spcBef>
                <a:spcPct val="0"/>
              </a:spcBef>
              <a:buClrTx/>
              <a:buSzTx/>
              <a:buFontTx/>
              <a:buNone/>
            </a:pPr>
            <a:endParaRPr lang="en-GB" altLang="en-US" sz="1200" b="0" dirty="0">
              <a:solidFill>
                <a:srgbClr val="000000"/>
              </a:solidFill>
              <a:ea typeface="MS PGothic" pitchFamily="34" charset="-128"/>
            </a:endParaRPr>
          </a:p>
          <a:p>
            <a:pPr eaLnBrk="1" hangingPunct="1">
              <a:spcBef>
                <a:spcPct val="0"/>
              </a:spcBef>
              <a:buClrTx/>
              <a:buSzTx/>
              <a:buFontTx/>
              <a:buNone/>
            </a:pPr>
            <a:endParaRPr lang="en-GB" altLang="en-US" sz="1200" b="0" dirty="0">
              <a:solidFill>
                <a:srgbClr val="000000"/>
              </a:solidFill>
              <a:ea typeface="MS PGothic" pitchFamily="34" charset="-128"/>
            </a:endParaRPr>
          </a:p>
        </p:txBody>
      </p:sp>
      <p:sp>
        <p:nvSpPr>
          <p:cNvPr id="53251" name="Text Box 4"/>
          <p:cNvSpPr txBox="1">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800" b="0" dirty="0">
              <a:solidFill>
                <a:srgbClr val="000000"/>
              </a:solidFill>
              <a:ea typeface="MS PGothic" pitchFamily="34" charset="-128"/>
            </a:endParaRPr>
          </a:p>
        </p:txBody>
      </p:sp>
      <p:sp>
        <p:nvSpPr>
          <p:cNvPr id="53252" name="Text Box 5"/>
          <p:cNvSpPr txBox="1">
            <a:spLocks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800" b="0" dirty="0">
              <a:solidFill>
                <a:srgbClr val="000000"/>
              </a:solidFill>
              <a:ea typeface="MS PGothic" pitchFamily="34" charset="-128"/>
            </a:endParaRPr>
          </a:p>
        </p:txBody>
      </p:sp>
      <p:sp>
        <p:nvSpPr>
          <p:cNvPr id="2" name="Title 1"/>
          <p:cNvSpPr>
            <a:spLocks noGrp="1"/>
          </p:cNvSpPr>
          <p:nvPr>
            <p:ph type="title"/>
          </p:nvPr>
        </p:nvSpPr>
        <p:spPr/>
        <p:txBody>
          <a:bodyPr/>
          <a:lstStyle/>
          <a:p>
            <a:r>
              <a:rPr lang="en-GB" altLang="en-US" smtClean="0"/>
              <a:t>Business Expense Quiz</a:t>
            </a:r>
            <a:endParaRPr lang="en-US" altLang="en-US" dirty="0" smtClean="0"/>
          </a:p>
        </p:txBody>
      </p:sp>
      <p:sp>
        <p:nvSpPr>
          <p:cNvPr id="4" name="Footer Placeholder 3"/>
          <p:cNvSpPr>
            <a:spLocks noGrp="1"/>
          </p:cNvSpPr>
          <p:nvPr>
            <p:ph type="ftr" sz="quarter" idx="10"/>
          </p:nvPr>
        </p:nvSpPr>
        <p:spPr/>
        <p:txBody>
          <a:bodyPr/>
          <a:lstStyle/>
          <a:p>
            <a:r>
              <a:rPr lang="en-US"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40</a:t>
            </a:fld>
            <a:endParaRPr lang="en-US" dirty="0"/>
          </a:p>
        </p:txBody>
      </p:sp>
      <p:sp>
        <p:nvSpPr>
          <p:cNvPr id="3" name="Content Placeholder 2"/>
          <p:cNvSpPr>
            <a:spLocks noGrp="1"/>
          </p:cNvSpPr>
          <p:nvPr>
            <p:ph sz="quarter" idx="12"/>
          </p:nvPr>
        </p:nvSpPr>
        <p:spPr/>
        <p:txBody>
          <a:bodyPr>
            <a:normAutofit fontScale="77500" lnSpcReduction="20000"/>
          </a:bodyPr>
          <a:lstStyle/>
          <a:p>
            <a:pPr>
              <a:lnSpc>
                <a:spcPct val="110000"/>
              </a:lnSpc>
            </a:pPr>
            <a:r>
              <a:rPr lang="en-US" dirty="0" smtClean="0"/>
              <a:t>Are these items deductible? In scope?</a:t>
            </a:r>
          </a:p>
          <a:p>
            <a:pPr>
              <a:lnSpc>
                <a:spcPct val="110000"/>
              </a:lnSpc>
            </a:pPr>
            <a:r>
              <a:rPr lang="en-US" dirty="0" smtClean="0"/>
              <a:t>Commissions and fees paid</a:t>
            </a:r>
          </a:p>
          <a:p>
            <a:pPr>
              <a:lnSpc>
                <a:spcPct val="110000"/>
              </a:lnSpc>
            </a:pPr>
            <a:r>
              <a:rPr lang="en-US" dirty="0" smtClean="0"/>
              <a:t>Contract labor payments</a:t>
            </a:r>
          </a:p>
          <a:p>
            <a:pPr>
              <a:lnSpc>
                <a:spcPct val="110000"/>
              </a:lnSpc>
            </a:pPr>
            <a:r>
              <a:rPr lang="en-US" dirty="0" smtClean="0"/>
              <a:t>Legal and professional services</a:t>
            </a:r>
          </a:p>
          <a:p>
            <a:pPr>
              <a:lnSpc>
                <a:spcPct val="110000"/>
              </a:lnSpc>
              <a:buFont typeface="Wingdings" panose="05000000000000000000" pitchFamily="2" charset="2"/>
              <a:buChar char="Ø"/>
            </a:pPr>
            <a:r>
              <a:rPr lang="en-US" dirty="0" smtClean="0">
                <a:solidFill>
                  <a:srgbClr val="0000FF"/>
                </a:solidFill>
              </a:rPr>
              <a:t>Only if less than $600 per payee</a:t>
            </a:r>
          </a:p>
          <a:p>
            <a:pPr>
              <a:lnSpc>
                <a:spcPct val="110000"/>
              </a:lnSpc>
              <a:buFont typeface="Wingdings" panose="05000000000000000000" pitchFamily="2" charset="2"/>
              <a:buChar char="Ø"/>
            </a:pPr>
            <a:r>
              <a:rPr lang="en-US" dirty="0" smtClean="0">
                <a:solidFill>
                  <a:srgbClr val="0000FF"/>
                </a:solidFill>
              </a:rPr>
              <a:t>More than $600 requires 1099 to be issued (</a:t>
            </a:r>
            <a:r>
              <a:rPr lang="en-US" dirty="0" err="1" smtClean="0">
                <a:solidFill>
                  <a:srgbClr val="0000FF"/>
                </a:solidFill>
              </a:rPr>
              <a:t>OOS</a:t>
            </a:r>
            <a:r>
              <a:rPr lang="en-US" dirty="0" smtClean="0">
                <a:solidFill>
                  <a:srgbClr val="0000FF"/>
                </a:solidFill>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65125"/>
            <a:ext cx="859465" cy="1446764"/>
          </a:xfrm>
          <a:prstGeom prst="rect">
            <a:avLst/>
          </a:prstGeom>
        </p:spPr>
      </p:pic>
    </p:spTree>
    <p:extLst>
      <p:ext uri="{BB962C8B-B14F-4D97-AF65-F5344CB8AC3E}">
        <p14:creationId xmlns:p14="http://schemas.microsoft.com/office/powerpoint/2010/main" val="2597023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ts val="1800"/>
              </a:spcBef>
              <a:buClr>
                <a:srgbClr val="B54A10"/>
              </a:buClr>
              <a:buSzPct val="94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Calibri" pitchFamily="34" charset="0"/>
              </a:defRPr>
            </a:lvl4pPr>
            <a:lvl5pPr marL="2057400" indent="-228600">
              <a:spcBef>
                <a:spcPct val="20000"/>
              </a:spcBef>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b="1">
                <a:solidFill>
                  <a:schemeClr val="tx1"/>
                </a:solidFill>
                <a:latin typeface="Calibri" pitchFamily="34" charset="0"/>
              </a:defRPr>
            </a:lvl9pPr>
          </a:lstStyle>
          <a:p>
            <a:pPr eaLnBrk="1" hangingPunct="1">
              <a:spcBef>
                <a:spcPct val="0"/>
              </a:spcBef>
              <a:buClrTx/>
              <a:buSzTx/>
              <a:buFontTx/>
              <a:buNone/>
            </a:pPr>
            <a:endParaRPr lang="en-GB" altLang="en-US" sz="1200" b="0" dirty="0">
              <a:solidFill>
                <a:srgbClr val="000000"/>
              </a:solidFill>
              <a:ea typeface="MS PGothic" pitchFamily="34" charset="-128"/>
            </a:endParaRPr>
          </a:p>
          <a:p>
            <a:pPr eaLnBrk="1" hangingPunct="1">
              <a:spcBef>
                <a:spcPct val="0"/>
              </a:spcBef>
              <a:buClrTx/>
              <a:buSzTx/>
              <a:buFontTx/>
              <a:buNone/>
            </a:pPr>
            <a:endParaRPr lang="en-GB" altLang="en-US" sz="1200" b="0" dirty="0">
              <a:solidFill>
                <a:srgbClr val="000000"/>
              </a:solidFill>
              <a:ea typeface="MS PGothic" pitchFamily="34" charset="-128"/>
            </a:endParaRPr>
          </a:p>
          <a:p>
            <a:pPr eaLnBrk="1" hangingPunct="1">
              <a:spcBef>
                <a:spcPct val="0"/>
              </a:spcBef>
              <a:buClrTx/>
              <a:buSzTx/>
              <a:buFontTx/>
              <a:buNone/>
            </a:pPr>
            <a:endParaRPr lang="en-GB" altLang="en-US" sz="1200" b="0" dirty="0">
              <a:solidFill>
                <a:srgbClr val="000000"/>
              </a:solidFill>
              <a:ea typeface="MS PGothic" pitchFamily="34" charset="-128"/>
            </a:endParaRPr>
          </a:p>
        </p:txBody>
      </p:sp>
      <p:sp>
        <p:nvSpPr>
          <p:cNvPr id="54275" name="Text Box 4"/>
          <p:cNvSpPr txBox="1">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800" b="0" dirty="0">
              <a:solidFill>
                <a:srgbClr val="000000"/>
              </a:solidFill>
              <a:ea typeface="MS PGothic" pitchFamily="34" charset="-128"/>
            </a:endParaRPr>
          </a:p>
        </p:txBody>
      </p:sp>
      <p:sp>
        <p:nvSpPr>
          <p:cNvPr id="54276" name="Text Box 5"/>
          <p:cNvSpPr txBox="1">
            <a:spLocks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eaLnBrk="1" hangingPunct="1">
              <a:spcBef>
                <a:spcPct val="0"/>
              </a:spcBef>
              <a:buClrTx/>
              <a:buSzTx/>
              <a:buFontTx/>
              <a:buNone/>
            </a:pPr>
            <a:endParaRPr lang="en-US" altLang="en-US" sz="1800" b="0" dirty="0">
              <a:solidFill>
                <a:srgbClr val="000000"/>
              </a:solidFill>
              <a:ea typeface="MS PGothic" pitchFamily="34" charset="-128"/>
            </a:endParaRPr>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GB" altLang="en-US" smtClean="0"/>
              <a:t>Business Expense Quiz</a:t>
            </a:r>
            <a:endParaRPr lang="en-US" altLang="en-US" dirty="0" smtClean="0"/>
          </a:p>
        </p:txBody>
      </p:sp>
      <p:sp>
        <p:nvSpPr>
          <p:cNvPr id="4" name="Footer Placeholder 3"/>
          <p:cNvSpPr>
            <a:spLocks noGrp="1"/>
          </p:cNvSpPr>
          <p:nvPr>
            <p:ph type="ftr" sz="quarter" idx="10"/>
          </p:nvPr>
        </p:nvSpPr>
        <p:spPr/>
        <p:txBody>
          <a:bodyPr/>
          <a:lstStyle/>
          <a:p>
            <a:r>
              <a:rPr lang="en-US" smtClean="0">
                <a:solidFill>
                  <a:prstClr val="black">
                    <a:tint val="75000"/>
                  </a:prstClr>
                </a:solidFill>
              </a:rPr>
              <a:t>NTTC Training - TY2016</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904548E9-6249-43D8-B9E7-ADE044522384}" type="slidenum">
              <a:rPr lang="en-US" smtClean="0">
                <a:solidFill>
                  <a:prstClr val="black">
                    <a:tint val="75000"/>
                  </a:prstClr>
                </a:solidFill>
              </a:rPr>
              <a:pPr/>
              <a:t>41</a:t>
            </a:fld>
            <a:endParaRPr lang="en-US" dirty="0">
              <a:solidFill>
                <a:prstClr val="black">
                  <a:tint val="75000"/>
                </a:prstClr>
              </a:solidFill>
            </a:endParaRPr>
          </a:p>
        </p:txBody>
      </p:sp>
      <p:sp>
        <p:nvSpPr>
          <p:cNvPr id="3" name="Content Placeholder 2"/>
          <p:cNvSpPr>
            <a:spLocks noGrp="1"/>
          </p:cNvSpPr>
          <p:nvPr>
            <p:ph sz="quarter" idx="12"/>
          </p:nvPr>
        </p:nvSpPr>
        <p:spPr>
          <a:xfrm>
            <a:off x="914400" y="1812925"/>
            <a:ext cx="7391400" cy="4206875"/>
          </a:xfrm>
          <a:prstGeom prst="rect">
            <a:avLst/>
          </a:prstGeom>
        </p:spPr>
        <p:txBody>
          <a:bodyPr rtlCol="0">
            <a:normAutofit lnSpcReduction="10000"/>
          </a:bodyPr>
          <a:lstStyle/>
          <a:p>
            <a:pPr marL="53975" indent="0" eaLnBrk="1" fontAlgn="auto" hangingPunct="1">
              <a:spcAft>
                <a:spcPts val="0"/>
              </a:spcAft>
              <a:buClr>
                <a:schemeClr val="accent3">
                  <a:lumMod val="75000"/>
                </a:schemeClr>
              </a:buClr>
              <a:buFont typeface="Calibri" pitchFamily="34" charset="0"/>
              <a:buNone/>
              <a:defRPr/>
            </a:pPr>
            <a:r>
              <a:rPr lang="en-US" smtClean="0"/>
              <a:t>Are these items deductible? In scope?</a:t>
            </a:r>
          </a:p>
          <a:p>
            <a:pPr eaLnBrk="1" fontAlgn="auto" hangingPunct="1">
              <a:spcAft>
                <a:spcPts val="0"/>
              </a:spcAft>
              <a:buClr>
                <a:schemeClr val="accent2">
                  <a:lumMod val="50000"/>
                </a:schemeClr>
              </a:buClr>
              <a:defRPr/>
            </a:pPr>
            <a:r>
              <a:rPr lang="en-US" sz="3600" smtClean="0"/>
              <a:t>Employee benefit programs</a:t>
            </a:r>
          </a:p>
          <a:p>
            <a:pPr eaLnBrk="1" fontAlgn="auto" hangingPunct="1">
              <a:spcAft>
                <a:spcPts val="0"/>
              </a:spcAft>
              <a:buClr>
                <a:schemeClr val="accent2">
                  <a:lumMod val="50000"/>
                </a:schemeClr>
              </a:buClr>
              <a:defRPr/>
            </a:pPr>
            <a:r>
              <a:rPr lang="en-US" sz="3600" smtClean="0"/>
              <a:t>Pension and profit sharing</a:t>
            </a:r>
          </a:p>
          <a:p>
            <a:pPr eaLnBrk="1" fontAlgn="auto" hangingPunct="1">
              <a:spcAft>
                <a:spcPts val="0"/>
              </a:spcAft>
              <a:buClr>
                <a:schemeClr val="accent2">
                  <a:lumMod val="50000"/>
                </a:schemeClr>
              </a:buClr>
              <a:defRPr/>
            </a:pPr>
            <a:r>
              <a:rPr lang="en-US" sz="3600" smtClean="0"/>
              <a:t>Wages</a:t>
            </a:r>
          </a:p>
          <a:p>
            <a:pPr eaLnBrk="1" fontAlgn="auto" hangingPunct="1">
              <a:spcAft>
                <a:spcPts val="0"/>
              </a:spcAft>
              <a:buClr>
                <a:schemeClr val="accent2">
                  <a:lumMod val="50000"/>
                </a:schemeClr>
              </a:buClr>
              <a:buFont typeface="Wingdings" panose="05000000000000000000" pitchFamily="2" charset="2"/>
              <a:buChar char="Ø"/>
              <a:defRPr/>
            </a:pPr>
            <a:r>
              <a:rPr lang="en-US" sz="3600" smtClean="0">
                <a:solidFill>
                  <a:srgbClr val="FF0000"/>
                </a:solidFill>
              </a:rPr>
              <a:t>Out of scope </a:t>
            </a:r>
            <a:r>
              <a:rPr lang="en-US" sz="3600" smtClean="0">
                <a:solidFill>
                  <a:srgbClr val="0000FF"/>
                </a:solidFill>
              </a:rPr>
              <a:t>– all relate to employees</a:t>
            </a:r>
            <a:endParaRPr lang="en-US" sz="3600" dirty="0">
              <a:solidFill>
                <a:srgbClr val="0000FF"/>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65125"/>
            <a:ext cx="859465" cy="1446764"/>
          </a:xfrm>
          <a:prstGeom prst="rect">
            <a:avLst/>
          </a:prstGeom>
        </p:spPr>
      </p:pic>
    </p:spTree>
    <p:extLst>
      <p:ext uri="{BB962C8B-B14F-4D97-AF65-F5344CB8AC3E}">
        <p14:creationId xmlns:p14="http://schemas.microsoft.com/office/powerpoint/2010/main" val="396196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Business Mileage </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904548E9-6249-43D8-B9E7-ADE044522384}" type="slidenum">
              <a:rPr lang="en-US" smtClean="0">
                <a:solidFill>
                  <a:prstClr val="black">
                    <a:tint val="75000"/>
                  </a:prstClr>
                </a:solidFill>
              </a:rPr>
              <a:pPr/>
              <a:t>42</a:t>
            </a:fld>
            <a:endParaRPr lang="en-US" dirty="0">
              <a:solidFill>
                <a:prstClr val="black">
                  <a:tint val="75000"/>
                </a:prstClr>
              </a:solidFill>
            </a:endParaRPr>
          </a:p>
        </p:txBody>
      </p:sp>
      <p:sp>
        <p:nvSpPr>
          <p:cNvPr id="3" name="Content Placeholder 2"/>
          <p:cNvSpPr>
            <a:spLocks noGrp="1"/>
          </p:cNvSpPr>
          <p:nvPr>
            <p:ph sz="quarter" idx="12"/>
          </p:nvPr>
        </p:nvSpPr>
        <p:spPr>
          <a:xfrm>
            <a:off x="914400" y="2057400"/>
            <a:ext cx="7391400" cy="4038600"/>
          </a:xfrm>
          <a:prstGeom prst="rect">
            <a:avLst/>
          </a:prstGeom>
        </p:spPr>
        <p:txBody>
          <a:bodyPr rtlCol="0">
            <a:normAutofit/>
          </a:bodyPr>
          <a:lstStyle/>
          <a:p>
            <a:pPr eaLnBrk="1" fontAlgn="auto" hangingPunct="1">
              <a:spcBef>
                <a:spcPts val="1200"/>
              </a:spcBef>
              <a:spcAft>
                <a:spcPts val="0"/>
              </a:spcAft>
              <a:buClr>
                <a:schemeClr val="accent2">
                  <a:lumMod val="50000"/>
                </a:schemeClr>
              </a:buClr>
              <a:defRPr/>
            </a:pPr>
            <a:r>
              <a:rPr lang="en-US" sz="3600" dirty="0" smtClean="0"/>
              <a:t>Actual expense method – </a:t>
            </a:r>
            <a:r>
              <a:rPr lang="en-US" sz="3600" i="1" dirty="0" smtClean="0">
                <a:solidFill>
                  <a:srgbClr val="FF0000"/>
                </a:solidFill>
              </a:rPr>
              <a:t>out-of-scope</a:t>
            </a:r>
            <a:endParaRPr lang="en-US" sz="3600" i="1" dirty="0" smtClean="0"/>
          </a:p>
          <a:p>
            <a:pPr marL="568325" lvl="1" indent="0">
              <a:spcBef>
                <a:spcPts val="1200"/>
              </a:spcBef>
              <a:buClr>
                <a:schemeClr val="accent2">
                  <a:lumMod val="50000"/>
                </a:schemeClr>
              </a:buClr>
              <a:buNone/>
              <a:defRPr/>
            </a:pPr>
            <a:r>
              <a:rPr lang="en-US" sz="3200" dirty="0" smtClean="0"/>
              <a:t>OR</a:t>
            </a:r>
          </a:p>
          <a:p>
            <a:pPr eaLnBrk="1" fontAlgn="auto" hangingPunct="1">
              <a:spcBef>
                <a:spcPts val="1200"/>
              </a:spcBef>
              <a:spcAft>
                <a:spcPts val="0"/>
              </a:spcAft>
              <a:buClr>
                <a:schemeClr val="accent2">
                  <a:lumMod val="50000"/>
                </a:schemeClr>
              </a:buClr>
              <a:defRPr/>
            </a:pPr>
            <a:r>
              <a:rPr lang="en-US" sz="3600" dirty="0" smtClean="0"/>
              <a:t>Standard mileage rate method</a:t>
            </a:r>
            <a:endParaRPr lang="en-US" sz="3600" dirty="0"/>
          </a:p>
        </p:txBody>
      </p:sp>
    </p:spTree>
    <p:extLst>
      <p:ext uri="{BB962C8B-B14F-4D97-AF65-F5344CB8AC3E}">
        <p14:creationId xmlns:p14="http://schemas.microsoft.com/office/powerpoint/2010/main" val="29247349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Business Mileage </a:t>
            </a:r>
            <a:endParaRPr lang="en-US" dirty="0"/>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3991887775"/>
              </p:ext>
            </p:extLst>
          </p:nvPr>
        </p:nvGraphicFramePr>
        <p:xfrm>
          <a:off x="393700" y="1690688"/>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6325"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119063"/>
            <a:ext cx="16129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423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Business Mileage </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904548E9-6249-43D8-B9E7-ADE044522384}" type="slidenum">
              <a:rPr lang="en-US" smtClean="0">
                <a:solidFill>
                  <a:prstClr val="black">
                    <a:tint val="75000"/>
                  </a:prstClr>
                </a:solidFill>
              </a:rPr>
              <a:pPr/>
              <a:t>44</a:t>
            </a:fld>
            <a:endParaRPr lang="en-US" dirty="0">
              <a:solidFill>
                <a:prstClr val="black">
                  <a:tint val="75000"/>
                </a:prstClr>
              </a:solidFill>
            </a:endParaRPr>
          </a:p>
        </p:txBody>
      </p:sp>
      <p:sp>
        <p:nvSpPr>
          <p:cNvPr id="59396" name="Content Placeholder 6"/>
          <p:cNvSpPr>
            <a:spLocks noGrp="1"/>
          </p:cNvSpPr>
          <p:nvPr>
            <p:ph sz="quarter" idx="12"/>
          </p:nvPr>
        </p:nvSpPr>
        <p:spPr>
          <a:xfrm>
            <a:off x="533400" y="1812925"/>
            <a:ext cx="7696200" cy="4495800"/>
          </a:xfrm>
          <a:prstGeom prst="rect">
            <a:avLst/>
          </a:prstGeom>
        </p:spPr>
        <p:txBody>
          <a:bodyPr/>
          <a:lstStyle/>
          <a:p>
            <a:pPr>
              <a:spcBef>
                <a:spcPts val="0"/>
              </a:spcBef>
            </a:pPr>
            <a:r>
              <a:rPr lang="en-US" altLang="en-US" sz="3200" dirty="0" smtClean="0"/>
              <a:t>Must understand</a:t>
            </a:r>
            <a:br>
              <a:rPr lang="en-US" altLang="en-US" sz="3200" dirty="0" smtClean="0"/>
            </a:br>
            <a:r>
              <a:rPr lang="en-US" altLang="en-US" sz="3200" u="sng" dirty="0" smtClean="0"/>
              <a:t>commuting</a:t>
            </a:r>
            <a:r>
              <a:rPr lang="en-US" altLang="en-US" sz="3200" dirty="0" smtClean="0"/>
              <a:t> versus</a:t>
            </a:r>
            <a:br>
              <a:rPr lang="en-US" altLang="en-US" sz="3200" dirty="0" smtClean="0"/>
            </a:br>
            <a:r>
              <a:rPr lang="en-US" altLang="en-US" sz="3200" dirty="0" smtClean="0"/>
              <a:t>deductible travel</a:t>
            </a:r>
            <a:br>
              <a:rPr lang="en-US" altLang="en-US" sz="3200" dirty="0" smtClean="0"/>
            </a:br>
            <a:r>
              <a:rPr lang="en-US" altLang="en-US" sz="3200" dirty="0" smtClean="0"/>
              <a:t>miles</a:t>
            </a:r>
          </a:p>
          <a:p>
            <a:pPr lvl="1">
              <a:spcBef>
                <a:spcPts val="0"/>
              </a:spcBef>
            </a:pPr>
            <a:r>
              <a:rPr lang="en-US" altLang="en-US" sz="2400" dirty="0" smtClean="0"/>
              <a:t>First and Last trip of </a:t>
            </a:r>
            <a:br>
              <a:rPr lang="en-US" altLang="en-US" sz="2400" dirty="0" smtClean="0"/>
            </a:br>
            <a:r>
              <a:rPr lang="en-US" altLang="en-US" sz="2400" dirty="0" smtClean="0"/>
              <a:t>the day are commuting miles </a:t>
            </a:r>
            <a:br>
              <a:rPr lang="en-US" altLang="en-US" sz="2400" dirty="0" smtClean="0"/>
            </a:br>
            <a:r>
              <a:rPr lang="en-US" altLang="en-US" sz="2400" dirty="0" smtClean="0"/>
              <a:t>and cannot be deducted</a:t>
            </a:r>
          </a:p>
          <a:p>
            <a:pPr lvl="1">
              <a:spcBef>
                <a:spcPts val="0"/>
              </a:spcBef>
            </a:pPr>
            <a:r>
              <a:rPr lang="en-US" altLang="en-US" sz="2400" dirty="0" smtClean="0"/>
              <a:t>Travel in between 1</a:t>
            </a:r>
            <a:r>
              <a:rPr lang="en-US" altLang="en-US" sz="2400" baseline="30000" dirty="0" smtClean="0"/>
              <a:t>st</a:t>
            </a:r>
            <a:r>
              <a:rPr lang="en-US" altLang="en-US" sz="2400" dirty="0" smtClean="0"/>
              <a:t> and </a:t>
            </a:r>
            <a:br>
              <a:rPr lang="en-US" altLang="en-US" sz="2400" dirty="0" smtClean="0"/>
            </a:br>
            <a:r>
              <a:rPr lang="en-US" altLang="en-US" sz="2400" dirty="0" smtClean="0"/>
              <a:t>last trip are deductible</a:t>
            </a:r>
            <a:endParaRPr lang="en-US" altLang="en-US" sz="2800" dirty="0" smtClean="0"/>
          </a:p>
          <a:p>
            <a:pPr>
              <a:spcBef>
                <a:spcPts val="0"/>
              </a:spcBef>
            </a:pPr>
            <a:r>
              <a:rPr lang="en-US" altLang="en-US" sz="3200" dirty="0" smtClean="0"/>
              <a:t>See Pub 4012 Tab F</a:t>
            </a:r>
          </a:p>
        </p:txBody>
      </p:sp>
      <p:pic>
        <p:nvPicPr>
          <p:cNvPr id="59397" name="Content Placeholder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181607" y="1978609"/>
            <a:ext cx="3903726" cy="36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descr="j03008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76200"/>
            <a:ext cx="1295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9010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Business Mileage </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45</a:t>
            </a:fld>
            <a:endParaRPr lang="en-US" dirty="0"/>
          </a:p>
        </p:txBody>
      </p:sp>
      <p:sp>
        <p:nvSpPr>
          <p:cNvPr id="60419" name="Content Placeholder 6"/>
          <p:cNvSpPr>
            <a:spLocks noGrp="1"/>
          </p:cNvSpPr>
          <p:nvPr>
            <p:ph sz="quarter" idx="12"/>
          </p:nvPr>
        </p:nvSpPr>
        <p:spPr/>
        <p:txBody>
          <a:bodyPr>
            <a:normAutofit fontScale="77500" lnSpcReduction="20000"/>
          </a:bodyPr>
          <a:lstStyle/>
          <a:p>
            <a:r>
              <a:rPr lang="en-US" altLang="en-US" smtClean="0"/>
              <a:t>IRS position is that first mileage from home and last mileage back home is commuting (not deductible)</a:t>
            </a:r>
          </a:p>
          <a:p>
            <a:r>
              <a:rPr lang="en-US" altLang="en-US" smtClean="0"/>
              <a:t>For a self-employed person, can claim first/last mileage if there is a deductible home office (out of scope)</a:t>
            </a:r>
          </a:p>
          <a:p>
            <a:r>
              <a:rPr lang="en-US" altLang="en-US" smtClean="0"/>
              <a:t>If taxpayer might have an office in the home so that their mileage could be deducted, refer to a paid preparer</a:t>
            </a:r>
            <a:endParaRPr lang="en-US" altLang="en-US" dirty="0" smtClean="0"/>
          </a:p>
        </p:txBody>
      </p:sp>
    </p:spTree>
    <p:extLst>
      <p:ext uri="{BB962C8B-B14F-4D97-AF65-F5344CB8AC3E}">
        <p14:creationId xmlns:p14="http://schemas.microsoft.com/office/powerpoint/2010/main" val="432500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Business Mileage Quiz</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904548E9-6249-43D8-B9E7-ADE044522384}" type="slidenum">
              <a:rPr lang="en-US" smtClean="0">
                <a:solidFill>
                  <a:prstClr val="black">
                    <a:tint val="75000"/>
                  </a:prstClr>
                </a:solidFill>
              </a:rPr>
              <a:pPr/>
              <a:t>46</a:t>
            </a:fld>
            <a:endParaRPr lang="en-US" dirty="0">
              <a:solidFill>
                <a:prstClr val="black">
                  <a:tint val="75000"/>
                </a:prstClr>
              </a:solidFill>
            </a:endParaRPr>
          </a:p>
        </p:txBody>
      </p:sp>
      <p:sp>
        <p:nvSpPr>
          <p:cNvPr id="3" name="Content Placeholder 2"/>
          <p:cNvSpPr>
            <a:spLocks noGrp="1"/>
          </p:cNvSpPr>
          <p:nvPr>
            <p:ph sz="quarter" idx="12"/>
          </p:nvPr>
        </p:nvSpPr>
        <p:spPr>
          <a:xfrm>
            <a:off x="628650" y="1812925"/>
            <a:ext cx="7677150" cy="4495800"/>
          </a:xfrm>
          <a:prstGeom prst="rect">
            <a:avLst/>
          </a:prstGeom>
        </p:spPr>
        <p:txBody>
          <a:bodyPr>
            <a:normAutofit/>
          </a:bodyPr>
          <a:lstStyle/>
          <a:p>
            <a:pPr eaLnBrk="1" hangingPunct="1">
              <a:defRPr/>
            </a:pPr>
            <a:r>
              <a:rPr lang="en-US" altLang="en-US" sz="3200" dirty="0" smtClean="0"/>
              <a:t>Taxpayer claims business mileage and keeps records</a:t>
            </a:r>
          </a:p>
          <a:p>
            <a:pPr eaLnBrk="1" hangingPunct="1">
              <a:defRPr/>
            </a:pPr>
            <a:r>
              <a:rPr lang="en-US" altLang="en-US" sz="3200" dirty="0" smtClean="0"/>
              <a:t>Taxpayer has car accident while on business</a:t>
            </a:r>
          </a:p>
          <a:p>
            <a:pPr eaLnBrk="1" hangingPunct="1">
              <a:defRPr/>
            </a:pPr>
            <a:r>
              <a:rPr lang="en-US" altLang="en-US" sz="3200" dirty="0" smtClean="0"/>
              <a:t>Is insurance “deductible” deductible?</a:t>
            </a:r>
          </a:p>
          <a:p>
            <a:pPr eaLnBrk="1" hangingPunct="1">
              <a:buFont typeface="Wingdings" pitchFamily="2" charset="2"/>
              <a:buChar char="Ø"/>
              <a:defRPr/>
            </a:pPr>
            <a:r>
              <a:rPr lang="en-US" altLang="en-US" sz="3200" dirty="0" smtClean="0">
                <a:solidFill>
                  <a:srgbClr val="0000FF"/>
                </a:solidFill>
              </a:rPr>
              <a:t>No – insurance (or the cost of self-insuring) is included in standard mileage rate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65125"/>
            <a:ext cx="859465" cy="1446764"/>
          </a:xfrm>
          <a:prstGeom prst="rect">
            <a:avLst/>
          </a:prstGeom>
        </p:spPr>
      </p:pic>
    </p:spTree>
    <p:extLst>
      <p:ext uri="{BB962C8B-B14F-4D97-AF65-F5344CB8AC3E}">
        <p14:creationId xmlns:p14="http://schemas.microsoft.com/office/powerpoint/2010/main" val="3880450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Business Mileage Quiz</a:t>
            </a:r>
            <a:endParaRPr lang="en-US" dirty="0"/>
          </a:p>
        </p:txBody>
      </p:sp>
      <p:sp>
        <p:nvSpPr>
          <p:cNvPr id="4" name="Footer Placeholder 3"/>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904548E9-6249-43D8-B9E7-ADE044522384}" type="slidenum">
              <a:rPr lang="en-US" smtClean="0">
                <a:solidFill>
                  <a:prstClr val="black">
                    <a:tint val="75000"/>
                  </a:prstClr>
                </a:solidFill>
              </a:rPr>
              <a:pPr/>
              <a:t>47</a:t>
            </a:fld>
            <a:endParaRPr lang="en-US" dirty="0">
              <a:solidFill>
                <a:prstClr val="black">
                  <a:tint val="75000"/>
                </a:prstClr>
              </a:solidFill>
            </a:endParaRPr>
          </a:p>
        </p:txBody>
      </p:sp>
      <p:sp>
        <p:nvSpPr>
          <p:cNvPr id="3" name="Content Placeholder 2"/>
          <p:cNvSpPr>
            <a:spLocks noGrp="1"/>
          </p:cNvSpPr>
          <p:nvPr>
            <p:ph sz="quarter" idx="12"/>
          </p:nvPr>
        </p:nvSpPr>
        <p:spPr>
          <a:xfrm>
            <a:off x="914400" y="1812925"/>
            <a:ext cx="7391400" cy="4495800"/>
          </a:xfrm>
          <a:prstGeom prst="rect">
            <a:avLst/>
          </a:prstGeom>
        </p:spPr>
        <p:txBody>
          <a:bodyPr/>
          <a:lstStyle/>
          <a:p>
            <a:pPr eaLnBrk="1" hangingPunct="1"/>
            <a:r>
              <a:rPr lang="en-US" altLang="en-US" sz="3200" dirty="0" smtClean="0"/>
              <a:t>Taxpayer claims business mileage and keeps records</a:t>
            </a:r>
          </a:p>
          <a:p>
            <a:pPr eaLnBrk="1" hangingPunct="1"/>
            <a:r>
              <a:rPr lang="en-US" altLang="en-US" sz="3200" dirty="0" smtClean="0"/>
              <a:t>Taxpayer pays valet to park car to attend a business meeting</a:t>
            </a:r>
          </a:p>
          <a:p>
            <a:pPr eaLnBrk="1" hangingPunct="1"/>
            <a:r>
              <a:rPr lang="en-US" altLang="en-US" sz="3200" dirty="0" smtClean="0"/>
              <a:t>Is valet fee deductible?</a:t>
            </a:r>
          </a:p>
          <a:p>
            <a:pPr eaLnBrk="1" hangingPunct="1">
              <a:buFont typeface="Wingdings" pitchFamily="2" charset="2"/>
              <a:buChar char="Ø"/>
            </a:pPr>
            <a:r>
              <a:rPr lang="en-US" altLang="en-US" sz="3200" dirty="0" smtClean="0">
                <a:solidFill>
                  <a:srgbClr val="0000FF"/>
                </a:solidFill>
              </a:rPr>
              <a:t>Yes, parking and tolls are deductible in addition to standard mileage rate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65125"/>
            <a:ext cx="859465" cy="1446764"/>
          </a:xfrm>
          <a:prstGeom prst="rect">
            <a:avLst/>
          </a:prstGeom>
        </p:spPr>
      </p:pic>
    </p:spTree>
    <p:extLst>
      <p:ext uri="{BB962C8B-B14F-4D97-AF65-F5344CB8AC3E}">
        <p14:creationId xmlns:p14="http://schemas.microsoft.com/office/powerpoint/2010/main" val="3103104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normAutofit fontScale="90000"/>
          </a:bodyPr>
          <a:lstStyle/>
          <a:p>
            <a:r>
              <a:rPr lang="en-GB" altLang="en-US" dirty="0" smtClean="0"/>
              <a:t>Business Expense – Outside Office</a:t>
            </a:r>
          </a:p>
        </p:txBody>
      </p:sp>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904548E9-6249-43D8-B9E7-ADE044522384}" type="slidenum">
              <a:rPr lang="en-US" smtClean="0">
                <a:solidFill>
                  <a:prstClr val="black">
                    <a:tint val="75000"/>
                  </a:prstClr>
                </a:solidFill>
              </a:rPr>
              <a:pPr/>
              <a:t>48</a:t>
            </a:fld>
            <a:endParaRPr lang="en-US" dirty="0">
              <a:solidFill>
                <a:prstClr val="black">
                  <a:tint val="75000"/>
                </a:prstClr>
              </a:solidFill>
            </a:endParaRPr>
          </a:p>
        </p:txBody>
      </p:sp>
      <p:sp>
        <p:nvSpPr>
          <p:cNvPr id="14339" name="Rectangle 2"/>
          <p:cNvSpPr>
            <a:spLocks noGrp="1" noChangeArrowheads="1"/>
          </p:cNvSpPr>
          <p:nvPr>
            <p:ph sz="quarter" idx="12"/>
          </p:nvPr>
        </p:nvSpPr>
        <p:spPr/>
        <p:txBody>
          <a:bodyPr>
            <a:normAutofit fontScale="92500" lnSpcReduction="20000"/>
          </a:bodyPr>
          <a:lstStyle/>
          <a:p>
            <a:r>
              <a:rPr lang="en-GB" altLang="en-US" dirty="0" smtClean="0"/>
              <a:t>Rent </a:t>
            </a:r>
          </a:p>
          <a:p>
            <a:r>
              <a:rPr lang="en-GB" altLang="en-US" dirty="0" smtClean="0"/>
              <a:t>Office expenses (postage, supplies, etc.)</a:t>
            </a:r>
          </a:p>
          <a:p>
            <a:r>
              <a:rPr lang="en-GB" altLang="en-US" dirty="0" smtClean="0"/>
              <a:t>Insurance</a:t>
            </a:r>
          </a:p>
          <a:p>
            <a:r>
              <a:rPr lang="en-GB" altLang="en-US" dirty="0" smtClean="0"/>
              <a:t>Taxes</a:t>
            </a:r>
          </a:p>
          <a:p>
            <a:r>
              <a:rPr lang="en-GB" altLang="en-US" dirty="0" smtClean="0"/>
              <a:t>Business telephone and utilities </a:t>
            </a:r>
          </a:p>
          <a:p>
            <a:pPr>
              <a:buFont typeface="Wingdings" panose="05000000000000000000" pitchFamily="2" charset="2"/>
              <a:buChar char="Ø"/>
            </a:pPr>
            <a:r>
              <a:rPr lang="en-GB" altLang="en-US" dirty="0" smtClean="0">
                <a:solidFill>
                  <a:srgbClr val="0000FF"/>
                </a:solidFill>
              </a:rPr>
              <a:t>Not home office</a:t>
            </a:r>
          </a:p>
        </p:txBody>
      </p:sp>
    </p:spTree>
    <p:extLst>
      <p:ext uri="{BB962C8B-B14F-4D97-AF65-F5344CB8AC3E}">
        <p14:creationId xmlns:p14="http://schemas.microsoft.com/office/powerpoint/2010/main" val="3546899325"/>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minimis election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66565" name="Slide Number Placeholder 4"/>
          <p:cNvSpPr>
            <a:spLocks noGrp="1"/>
          </p:cNvSpPr>
          <p:nvPr>
            <p:ph type="sldNum" sz="quarter" idx="11"/>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E9AE82B-CD43-4A79-86FB-B5B200B6328D}" type="slidenum">
              <a:rPr lang="en-US" altLang="en-US" smtClean="0">
                <a:cs typeface="Calibri" panose="020F0502020204030204" pitchFamily="34" charset="0"/>
              </a:rPr>
              <a:pPr/>
              <a:t>49</a:t>
            </a:fld>
            <a:endParaRPr lang="en-US" altLang="en-US" dirty="0">
              <a:cs typeface="Calibri" panose="020F0502020204030204" pitchFamily="34" charset="0"/>
            </a:endParaRPr>
          </a:p>
        </p:txBody>
      </p:sp>
      <p:sp>
        <p:nvSpPr>
          <p:cNvPr id="66563" name="Content Placeholder 2"/>
          <p:cNvSpPr>
            <a:spLocks noGrp="1"/>
          </p:cNvSpPr>
          <p:nvPr>
            <p:ph sz="quarter" idx="12"/>
          </p:nvPr>
        </p:nvSpPr>
        <p:spPr>
          <a:xfrm>
            <a:off x="628650" y="1905000"/>
            <a:ext cx="7869654" cy="1752600"/>
          </a:xfrm>
        </p:spPr>
        <p:txBody>
          <a:bodyPr>
            <a:noAutofit/>
          </a:bodyPr>
          <a:lstStyle/>
          <a:p>
            <a:r>
              <a:rPr lang="en-US" altLang="en-US" sz="3700" dirty="0" smtClean="0"/>
              <a:t>De minimis rule – can expense on Sch C assets up to $2,500 each (Form 4562 not needed)</a:t>
            </a:r>
          </a:p>
        </p:txBody>
      </p:sp>
      <p:pic>
        <p:nvPicPr>
          <p:cNvPr id="3" name="Picture 2"/>
          <p:cNvPicPr>
            <a:picLocks noChangeAspect="1"/>
          </p:cNvPicPr>
          <p:nvPr/>
        </p:nvPicPr>
        <p:blipFill>
          <a:blip r:embed="rId3"/>
          <a:stretch>
            <a:fillRect/>
          </a:stretch>
        </p:blipFill>
        <p:spPr>
          <a:xfrm>
            <a:off x="6581449" y="3171725"/>
            <a:ext cx="2333951" cy="714475"/>
          </a:xfrm>
          <a:prstGeom prst="rect">
            <a:avLst/>
          </a:prstGeom>
        </p:spPr>
      </p:pic>
      <p:pic>
        <p:nvPicPr>
          <p:cNvPr id="5" name="Picture 4"/>
          <p:cNvPicPr>
            <a:picLocks noChangeAspect="1"/>
          </p:cNvPicPr>
          <p:nvPr/>
        </p:nvPicPr>
        <p:blipFill>
          <a:blip r:embed="rId4"/>
          <a:stretch>
            <a:fillRect/>
          </a:stretch>
        </p:blipFill>
        <p:spPr>
          <a:xfrm>
            <a:off x="6760710" y="3810000"/>
            <a:ext cx="2208276" cy="1371600"/>
          </a:xfrm>
          <a:prstGeom prst="rect">
            <a:avLst/>
          </a:prstGeom>
        </p:spPr>
      </p:pic>
      <p:sp>
        <p:nvSpPr>
          <p:cNvPr id="10" name="Content Placeholder 2"/>
          <p:cNvSpPr txBox="1">
            <a:spLocks/>
          </p:cNvSpPr>
          <p:nvPr/>
        </p:nvSpPr>
        <p:spPr>
          <a:xfrm>
            <a:off x="628650" y="3657600"/>
            <a:ext cx="6132060" cy="2514600"/>
          </a:xfrm>
          <a:prstGeom prst="rect">
            <a:avLst/>
          </a:prstGeom>
        </p:spPr>
        <p:txBody>
          <a:bodyPr vert="horz" lIns="91440" tIns="45720" rIns="91440" bIns="45720" rtlCol="0">
            <a:normAutofit lnSpcReduction="10000"/>
          </a:bodyPr>
          <a:lst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cs typeface="Calibri" panose="020F0502020204030204" pitchFamily="34" charset="0"/>
              </a:rPr>
              <a:t>Describe as “De minimis election under reg</a:t>
            </a:r>
            <a:r>
              <a:rPr lang="en-US" altLang="en-US" dirty="0">
                <a:cs typeface="Calibri" panose="020F0502020204030204" pitchFamily="34" charset="0"/>
              </a:rPr>
              <a:t>s</a:t>
            </a:r>
            <a:r>
              <a:rPr lang="en-US" altLang="en-US" dirty="0" smtClean="0">
                <a:cs typeface="Calibri" panose="020F0502020204030204" pitchFamily="34" charset="0"/>
              </a:rPr>
              <a:t>” and the amount being expensed</a:t>
            </a:r>
          </a:p>
        </p:txBody>
      </p:sp>
    </p:spTree>
    <p:extLst>
      <p:ext uri="{BB962C8B-B14F-4D97-AF65-F5344CB8AC3E}">
        <p14:creationId xmlns:p14="http://schemas.microsoft.com/office/powerpoint/2010/main" val="353126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Entered Into for Profit</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a:t>
            </a:fld>
            <a:endParaRPr lang="en-US" dirty="0"/>
          </a:p>
        </p:txBody>
      </p:sp>
      <p:sp>
        <p:nvSpPr>
          <p:cNvPr id="14339" name="Content Placeholder 2"/>
          <p:cNvSpPr>
            <a:spLocks noGrp="1"/>
          </p:cNvSpPr>
          <p:nvPr>
            <p:ph sz="quarter" idx="12"/>
          </p:nvPr>
        </p:nvSpPr>
        <p:spPr/>
        <p:txBody>
          <a:bodyPr>
            <a:normAutofit fontScale="85000" lnSpcReduction="10000"/>
          </a:bodyPr>
          <a:lstStyle/>
          <a:p>
            <a:r>
              <a:rPr lang="en-US" altLang="en-US" dirty="0" smtClean="0"/>
              <a:t>Facts and circumstances:</a:t>
            </a:r>
          </a:p>
          <a:p>
            <a:pPr lvl="1"/>
            <a:r>
              <a:rPr lang="en-US" altLang="en-US" dirty="0" smtClean="0"/>
              <a:t>Model airplane contest</a:t>
            </a:r>
          </a:p>
          <a:p>
            <a:pPr lvl="1"/>
            <a:r>
              <a:rPr lang="en-US" altLang="en-US" dirty="0" smtClean="0"/>
              <a:t>Beer mug collecting</a:t>
            </a:r>
          </a:p>
          <a:p>
            <a:pPr lvl="1"/>
            <a:r>
              <a:rPr lang="en-US" altLang="en-US" dirty="0" smtClean="0"/>
              <a:t>Antique hunting, when not a business</a:t>
            </a:r>
          </a:p>
          <a:p>
            <a:r>
              <a:rPr lang="en-US" altLang="en-US" dirty="0" smtClean="0"/>
              <a:t>Usually, more pleasure driven than income driven</a:t>
            </a:r>
          </a:p>
          <a:p>
            <a:r>
              <a:rPr lang="en-US" altLang="en-US" dirty="0" smtClean="0"/>
              <a:t>Not-for-profit activities are out of scope</a:t>
            </a:r>
          </a:p>
          <a:p>
            <a:pPr lvl="1"/>
            <a:endParaRPr lang="en-US" altLang="en-US" dirty="0" smtClean="0"/>
          </a:p>
        </p:txBody>
      </p:sp>
    </p:spTree>
    <p:extLst>
      <p:ext uri="{BB962C8B-B14F-4D97-AF65-F5344CB8AC3E}">
        <p14:creationId xmlns:p14="http://schemas.microsoft.com/office/powerpoint/2010/main" val="34898086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lstStyle/>
          <a:p>
            <a:r>
              <a:rPr lang="en-GB" altLang="en-US" dirty="0" smtClean="0"/>
              <a:t>Business Expense – Computer</a:t>
            </a:r>
          </a:p>
        </p:txBody>
      </p:sp>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904548E9-6249-43D8-B9E7-ADE044522384}" type="slidenum">
              <a:rPr lang="en-US" smtClean="0">
                <a:solidFill>
                  <a:prstClr val="black">
                    <a:tint val="75000"/>
                  </a:prstClr>
                </a:solidFill>
              </a:rPr>
              <a:pPr/>
              <a:t>50</a:t>
            </a:fld>
            <a:endParaRPr lang="en-US" dirty="0">
              <a:solidFill>
                <a:prstClr val="black">
                  <a:tint val="75000"/>
                </a:prstClr>
              </a:solidFill>
            </a:endParaRPr>
          </a:p>
        </p:txBody>
      </p:sp>
      <p:sp>
        <p:nvSpPr>
          <p:cNvPr id="14339" name="Rectangle 2"/>
          <p:cNvSpPr>
            <a:spLocks noGrp="1" noChangeArrowheads="1"/>
          </p:cNvSpPr>
          <p:nvPr>
            <p:ph sz="quarter" idx="12"/>
          </p:nvPr>
        </p:nvSpPr>
        <p:spPr/>
        <p:txBody>
          <a:bodyPr>
            <a:normAutofit fontScale="85000" lnSpcReduction="20000"/>
          </a:bodyPr>
          <a:lstStyle/>
          <a:p>
            <a:pPr>
              <a:lnSpc>
                <a:spcPct val="110000"/>
              </a:lnSpc>
            </a:pPr>
            <a:r>
              <a:rPr lang="en-GB" altLang="en-US" dirty="0" smtClean="0"/>
              <a:t>Requires written evidence of business use (listed property)</a:t>
            </a:r>
          </a:p>
          <a:p>
            <a:pPr>
              <a:lnSpc>
                <a:spcPct val="110000"/>
              </a:lnSpc>
            </a:pPr>
            <a:r>
              <a:rPr lang="en-GB" altLang="en-US" dirty="0" smtClean="0"/>
              <a:t>If requires depreciation or write-off using Form 4562 (more than $2,500), then out of scope</a:t>
            </a:r>
          </a:p>
          <a:p>
            <a:pPr>
              <a:lnSpc>
                <a:spcPct val="110000"/>
              </a:lnSpc>
              <a:buFont typeface="Wingdings" panose="05000000000000000000" pitchFamily="2" charset="2"/>
              <a:buChar char="Ø"/>
            </a:pPr>
            <a:r>
              <a:rPr lang="en-GB" altLang="en-US" dirty="0" smtClean="0">
                <a:solidFill>
                  <a:srgbClr val="0000FF"/>
                </a:solidFill>
              </a:rPr>
              <a:t>May claim supplies (paper, toner) used for business</a:t>
            </a:r>
          </a:p>
        </p:txBody>
      </p:sp>
    </p:spTree>
    <p:extLst>
      <p:ext uri="{BB962C8B-B14F-4D97-AF65-F5344CB8AC3E}">
        <p14:creationId xmlns:p14="http://schemas.microsoft.com/office/powerpoint/2010/main" val="251709895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normAutofit fontScale="90000"/>
          </a:bodyPr>
          <a:lstStyle/>
          <a:p>
            <a:r>
              <a:rPr lang="en-GB" altLang="en-US" dirty="0" smtClean="0"/>
              <a:t>Business Expenses – Telephone</a:t>
            </a:r>
          </a:p>
        </p:txBody>
      </p:sp>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904548E9-6249-43D8-B9E7-ADE044522384}" type="slidenum">
              <a:rPr lang="en-US" smtClean="0">
                <a:solidFill>
                  <a:prstClr val="black">
                    <a:tint val="75000"/>
                  </a:prstClr>
                </a:solidFill>
              </a:rPr>
              <a:pPr/>
              <a:t>51</a:t>
            </a:fld>
            <a:endParaRPr lang="en-US" dirty="0">
              <a:solidFill>
                <a:prstClr val="black">
                  <a:tint val="75000"/>
                </a:prstClr>
              </a:solidFill>
            </a:endParaRPr>
          </a:p>
        </p:txBody>
      </p:sp>
      <p:sp>
        <p:nvSpPr>
          <p:cNvPr id="14339" name="Rectangle 2"/>
          <p:cNvSpPr>
            <a:spLocks noGrp="1" noChangeArrowheads="1"/>
          </p:cNvSpPr>
          <p:nvPr>
            <p:ph sz="quarter" idx="12"/>
          </p:nvPr>
        </p:nvSpPr>
        <p:spPr/>
        <p:txBody>
          <a:bodyPr>
            <a:normAutofit fontScale="85000" lnSpcReduction="20000"/>
          </a:bodyPr>
          <a:lstStyle/>
          <a:p>
            <a:r>
              <a:rPr lang="en-GB" altLang="en-US" dirty="0" smtClean="0"/>
              <a:t>Business telephone – dedicated phone used only for business – 100% deductible</a:t>
            </a:r>
          </a:p>
          <a:p>
            <a:r>
              <a:rPr lang="en-GB" altLang="en-US" dirty="0" smtClean="0"/>
              <a:t>Mixed-use landline phone</a:t>
            </a:r>
          </a:p>
          <a:p>
            <a:pPr lvl="1"/>
            <a:r>
              <a:rPr lang="en-GB" altLang="en-US" dirty="0" smtClean="0"/>
              <a:t>Basic service not deductible</a:t>
            </a:r>
          </a:p>
          <a:p>
            <a:pPr lvl="1"/>
            <a:r>
              <a:rPr lang="en-GB" altLang="en-US" dirty="0" smtClean="0"/>
              <a:t>Actual cost of business calls deductible</a:t>
            </a:r>
          </a:p>
          <a:p>
            <a:r>
              <a:rPr lang="en-GB" altLang="en-US" dirty="0" smtClean="0"/>
              <a:t>Mixed-use cell phone</a:t>
            </a:r>
          </a:p>
          <a:p>
            <a:pPr lvl="1"/>
            <a:r>
              <a:rPr lang="en-GB" altLang="en-US" dirty="0" smtClean="0"/>
              <a:t>Prorate cost based on business use</a:t>
            </a:r>
          </a:p>
        </p:txBody>
      </p:sp>
    </p:spTree>
    <p:extLst>
      <p:ext uri="{BB962C8B-B14F-4D97-AF65-F5344CB8AC3E}">
        <p14:creationId xmlns:p14="http://schemas.microsoft.com/office/powerpoint/2010/main" val="3371577593"/>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Meals and Entertainment</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52</a:t>
            </a:fld>
            <a:endParaRPr lang="en-US" dirty="0"/>
          </a:p>
        </p:txBody>
      </p:sp>
      <p:sp>
        <p:nvSpPr>
          <p:cNvPr id="69635" name="Content Placeholder 6"/>
          <p:cNvSpPr>
            <a:spLocks noGrp="1"/>
          </p:cNvSpPr>
          <p:nvPr>
            <p:ph sz="quarter" idx="12"/>
          </p:nvPr>
        </p:nvSpPr>
        <p:spPr/>
        <p:txBody>
          <a:bodyPr/>
          <a:lstStyle/>
          <a:p>
            <a:r>
              <a:rPr lang="en-US" altLang="en-US" dirty="0" smtClean="0"/>
              <a:t>Special documentation rules apply if over $75.00</a:t>
            </a:r>
          </a:p>
          <a:p>
            <a:pPr lvl="1"/>
            <a:r>
              <a:rPr lang="en-US" altLang="en-US" dirty="0" smtClean="0"/>
              <a:t>Must have receipt (showing where, when and how much)</a:t>
            </a:r>
          </a:p>
          <a:p>
            <a:pPr lvl="1"/>
            <a:r>
              <a:rPr lang="en-US" altLang="en-US" dirty="0" smtClean="0"/>
              <a:t>Must document business nature of meal or entertainment</a:t>
            </a:r>
          </a:p>
          <a:p>
            <a:endParaRPr lang="en-US" altLang="en-US" dirty="0" smtClean="0"/>
          </a:p>
        </p:txBody>
      </p:sp>
      <p:sp>
        <p:nvSpPr>
          <p:cNvPr id="7" name="5-Point Star 6"/>
          <p:cNvSpPr/>
          <p:nvPr/>
        </p:nvSpPr>
        <p:spPr>
          <a:xfrm>
            <a:off x="7561870" y="1330202"/>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878" y="315668"/>
            <a:ext cx="1160392" cy="979732"/>
          </a:xfrm>
          <a:prstGeom prst="rect">
            <a:avLst/>
          </a:prstGeom>
        </p:spPr>
      </p:pic>
    </p:spTree>
    <p:extLst>
      <p:ext uri="{BB962C8B-B14F-4D97-AF65-F5344CB8AC3E}">
        <p14:creationId xmlns:p14="http://schemas.microsoft.com/office/powerpoint/2010/main" val="33029828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305800" cy="1325563"/>
          </a:xfrm>
        </p:spPr>
        <p:txBody>
          <a:bodyPr>
            <a:normAutofit/>
          </a:bodyPr>
          <a:lstStyle/>
          <a:p>
            <a:r>
              <a:rPr lang="en-US" sz="3600" dirty="0" smtClean="0"/>
              <a:t>Business Expense – </a:t>
            </a:r>
            <a:r>
              <a:rPr lang="en-US" sz="3200" dirty="0" smtClean="0"/>
              <a:t>Meals and Entertainment</a:t>
            </a:r>
            <a:endParaRPr lang="en-US" sz="3200" dirty="0"/>
          </a:p>
        </p:txBody>
      </p:sp>
      <p:sp>
        <p:nvSpPr>
          <p:cNvPr id="6" name="Footer Placeholder 5"/>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904548E9-6249-43D8-B9E7-ADE044522384}" type="slidenum">
              <a:rPr lang="en-US" smtClean="0">
                <a:solidFill>
                  <a:prstClr val="black">
                    <a:tint val="75000"/>
                  </a:prstClr>
                </a:solidFill>
              </a:rPr>
              <a:pPr/>
              <a:t>53</a:t>
            </a:fld>
            <a:endParaRPr lang="en-US" dirty="0">
              <a:solidFill>
                <a:prstClr val="black">
                  <a:tint val="75000"/>
                </a:prstClr>
              </a:solidFill>
            </a:endParaRPr>
          </a:p>
        </p:txBody>
      </p:sp>
      <p:pic>
        <p:nvPicPr>
          <p:cNvPr id="2" name="Picture 1"/>
          <p:cNvPicPr>
            <a:picLocks noChangeAspect="1"/>
          </p:cNvPicPr>
          <p:nvPr/>
        </p:nvPicPr>
        <p:blipFill>
          <a:blip r:embed="rId3"/>
          <a:stretch>
            <a:fillRect/>
          </a:stretch>
        </p:blipFill>
        <p:spPr>
          <a:xfrm>
            <a:off x="685800" y="1294457"/>
            <a:ext cx="7840169" cy="5249008"/>
          </a:xfrm>
          <a:prstGeom prst="rect">
            <a:avLst/>
          </a:prstGeom>
          <a:ln>
            <a:solidFill>
              <a:schemeClr val="tx1"/>
            </a:solidFill>
          </a:ln>
        </p:spPr>
      </p:pic>
      <p:sp>
        <p:nvSpPr>
          <p:cNvPr id="3" name="Rounded Rectangle 2"/>
          <p:cNvSpPr/>
          <p:nvPr/>
        </p:nvSpPr>
        <p:spPr>
          <a:xfrm>
            <a:off x="4648200" y="4419600"/>
            <a:ext cx="38862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810000" y="3337862"/>
            <a:ext cx="3429000" cy="710952"/>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Enter 100% - TaxSlayer will apply 50% limitation</a:t>
            </a:r>
            <a:endParaRPr lang="en-US" b="1" dirty="0">
              <a:solidFill>
                <a:schemeClr val="tx1"/>
              </a:solidFill>
            </a:endParaRPr>
          </a:p>
        </p:txBody>
      </p:sp>
    </p:spTree>
    <p:extLst>
      <p:ext uri="{BB962C8B-B14F-4D97-AF65-F5344CB8AC3E}">
        <p14:creationId xmlns:p14="http://schemas.microsoft.com/office/powerpoint/2010/main" val="33968777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Gifts</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54</a:t>
            </a:fld>
            <a:endParaRPr lang="en-US" dirty="0"/>
          </a:p>
        </p:txBody>
      </p:sp>
      <p:sp>
        <p:nvSpPr>
          <p:cNvPr id="71683" name="Content Placeholder 2"/>
          <p:cNvSpPr>
            <a:spLocks noGrp="1"/>
          </p:cNvSpPr>
          <p:nvPr>
            <p:ph sz="quarter" idx="12"/>
          </p:nvPr>
        </p:nvSpPr>
        <p:spPr/>
        <p:txBody>
          <a:bodyPr/>
          <a:lstStyle/>
          <a:p>
            <a:r>
              <a:rPr lang="en-US" altLang="en-US" dirty="0" smtClean="0"/>
              <a:t>Limited to $25 per recipient per year</a:t>
            </a:r>
          </a:p>
          <a:p>
            <a:r>
              <a:rPr lang="en-US" altLang="en-US" dirty="0" smtClean="0"/>
              <a:t>Does not include “logo’d” articles of $4 or less each (e.g., a pen with a logo on it)</a:t>
            </a:r>
          </a:p>
        </p:txBody>
      </p:sp>
    </p:spTree>
    <p:extLst>
      <p:ext uri="{BB962C8B-B14F-4D97-AF65-F5344CB8AC3E}">
        <p14:creationId xmlns:p14="http://schemas.microsoft.com/office/powerpoint/2010/main" val="38378249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 Insurance</a:t>
            </a:r>
            <a:endParaRPr lang="en-US" dirty="0"/>
          </a:p>
        </p:txBody>
      </p:sp>
      <p:sp>
        <p:nvSpPr>
          <p:cNvPr id="3" name="Footer Placeholder 2"/>
          <p:cNvSpPr>
            <a:spLocks noGrp="1"/>
          </p:cNvSpPr>
          <p:nvPr>
            <p:ph type="ftr" sz="quarter" idx="10"/>
          </p:nvPr>
        </p:nvSpPr>
        <p:spPr/>
        <p:txBody>
          <a:bodyPr/>
          <a:lstStyle/>
          <a:p>
            <a:r>
              <a:rPr lang="en-US"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55</a:t>
            </a:fld>
            <a:endParaRPr lang="en-US" dirty="0"/>
          </a:p>
        </p:txBody>
      </p:sp>
      <p:sp>
        <p:nvSpPr>
          <p:cNvPr id="72707" name="Content Placeholder 2"/>
          <p:cNvSpPr>
            <a:spLocks noGrp="1"/>
          </p:cNvSpPr>
          <p:nvPr>
            <p:ph sz="quarter" idx="12"/>
          </p:nvPr>
        </p:nvSpPr>
        <p:spPr/>
        <p:txBody>
          <a:bodyPr>
            <a:normAutofit fontScale="77500" lnSpcReduction="20000"/>
          </a:bodyPr>
          <a:lstStyle/>
          <a:p>
            <a:r>
              <a:rPr lang="en-US" altLang="en-US" dirty="0" smtClean="0"/>
              <a:t>Health insurance for taxpayer, spouse and dependents is not a Schedule C expense</a:t>
            </a:r>
          </a:p>
          <a:p>
            <a:r>
              <a:rPr lang="en-US" altLang="en-US" dirty="0" smtClean="0"/>
              <a:t>Form 1040 Line 29 adjustment (out of scope) </a:t>
            </a:r>
            <a:r>
              <a:rPr lang="en-US" altLang="en-US" dirty="0" smtClean="0">
                <a:solidFill>
                  <a:srgbClr val="0000FF"/>
                </a:solidFill>
              </a:rPr>
              <a:t>or</a:t>
            </a:r>
            <a:r>
              <a:rPr lang="en-US" altLang="en-US" dirty="0" smtClean="0"/>
              <a:t> itemized deduction on Schedule A</a:t>
            </a:r>
          </a:p>
          <a:p>
            <a:r>
              <a:rPr lang="en-US" altLang="en-US" dirty="0" smtClean="0"/>
              <a:t>Line 29 adjustment is ~net cost of premiums capped at net profit from business</a:t>
            </a:r>
          </a:p>
          <a:p>
            <a:r>
              <a:rPr lang="en-US" altLang="en-US" dirty="0" smtClean="0"/>
              <a:t>May be to taxpayer’s advantage to use paid preparer if potential Line 29 adjustment is “significant”</a:t>
            </a:r>
          </a:p>
        </p:txBody>
      </p:sp>
    </p:spTree>
    <p:extLst>
      <p:ext uri="{BB962C8B-B14F-4D97-AF65-F5344CB8AC3E}">
        <p14:creationId xmlns:p14="http://schemas.microsoft.com/office/powerpoint/2010/main" val="4133622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Income</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56</a:t>
            </a:fld>
            <a:endParaRPr lang="en-US" dirty="0"/>
          </a:p>
        </p:txBody>
      </p:sp>
      <p:sp>
        <p:nvSpPr>
          <p:cNvPr id="73731" name="Content Placeholder 6"/>
          <p:cNvSpPr>
            <a:spLocks noGrp="1"/>
          </p:cNvSpPr>
          <p:nvPr>
            <p:ph sz="quarter" idx="12"/>
          </p:nvPr>
        </p:nvSpPr>
        <p:spPr/>
        <p:txBody>
          <a:bodyPr>
            <a:normAutofit fontScale="92500" lnSpcReduction="10000"/>
          </a:bodyPr>
          <a:lstStyle/>
          <a:p>
            <a:r>
              <a:rPr lang="en-US" altLang="en-US" dirty="0" smtClean="0"/>
              <a:t>TaxSlayer will automatically flow business net profit to other parts of return:</a:t>
            </a:r>
          </a:p>
          <a:p>
            <a:pPr lvl="1"/>
            <a:r>
              <a:rPr lang="en-US" altLang="en-US" dirty="0" smtClean="0"/>
              <a:t>Self-employment tax, except statutory employee</a:t>
            </a:r>
          </a:p>
          <a:p>
            <a:pPr lvl="1"/>
            <a:r>
              <a:rPr lang="en-US" altLang="en-US" dirty="0" smtClean="0"/>
              <a:t>Traditional IRA – use caution re Roth</a:t>
            </a:r>
          </a:p>
          <a:p>
            <a:pPr lvl="1"/>
            <a:r>
              <a:rPr lang="en-US" altLang="en-US" dirty="0" smtClean="0"/>
              <a:t>Earned income credit</a:t>
            </a:r>
          </a:p>
        </p:txBody>
      </p:sp>
    </p:spTree>
    <p:extLst>
      <p:ext uri="{BB962C8B-B14F-4D97-AF65-F5344CB8AC3E}">
        <p14:creationId xmlns:p14="http://schemas.microsoft.com/office/powerpoint/2010/main" val="2375851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Income</a:t>
            </a:r>
            <a:br>
              <a:rPr lang="en-US" dirty="0" smtClean="0"/>
            </a:br>
            <a:r>
              <a:rPr lang="en-US" dirty="0" smtClean="0"/>
              <a:t>Quality Review</a:t>
            </a:r>
            <a:endParaRPr lang="en-US" dirty="0"/>
          </a:p>
        </p:txBody>
      </p:sp>
      <p:sp>
        <p:nvSpPr>
          <p:cNvPr id="3" name="Footer Placeholder 2"/>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904548E9-6249-43D8-B9E7-ADE044522384}" type="slidenum">
              <a:rPr lang="en-US" smtClean="0">
                <a:solidFill>
                  <a:prstClr val="black">
                    <a:tint val="75000"/>
                  </a:prstClr>
                </a:solidFill>
              </a:rPr>
              <a:pPr/>
              <a:t>57</a:t>
            </a:fld>
            <a:endParaRPr lang="en-US" dirty="0">
              <a:solidFill>
                <a:prstClr val="black">
                  <a:tint val="75000"/>
                </a:prstClr>
              </a:solidFill>
            </a:endParaRPr>
          </a:p>
        </p:txBody>
      </p:sp>
      <p:sp>
        <p:nvSpPr>
          <p:cNvPr id="74755" name="Content Placeholder 6"/>
          <p:cNvSpPr>
            <a:spLocks noGrp="1"/>
          </p:cNvSpPr>
          <p:nvPr>
            <p:ph sz="quarter" idx="12"/>
          </p:nvPr>
        </p:nvSpPr>
        <p:spPr/>
        <p:txBody>
          <a:bodyPr>
            <a:normAutofit fontScale="85000" lnSpcReduction="20000"/>
          </a:bodyPr>
          <a:lstStyle/>
          <a:p>
            <a:r>
              <a:rPr lang="en-US" altLang="en-US" dirty="0" smtClean="0"/>
              <a:t>Is this really a business?</a:t>
            </a:r>
          </a:p>
          <a:p>
            <a:r>
              <a:rPr lang="en-US" altLang="en-US" dirty="0" smtClean="0"/>
              <a:t>Do all 1099-MISC in TaxSlayer agree with originals – EIN, payer name, address, etc.?</a:t>
            </a:r>
          </a:p>
          <a:p>
            <a:r>
              <a:rPr lang="en-US" altLang="en-US" dirty="0" smtClean="0"/>
              <a:t>Does Sch C net profit agree with taxpayer’s records?</a:t>
            </a:r>
          </a:p>
          <a:p>
            <a:r>
              <a:rPr lang="en-US" altLang="en-US" dirty="0" smtClean="0"/>
              <a:t>How does net profit compare to prior year – is it reasonable?</a:t>
            </a:r>
          </a:p>
        </p:txBody>
      </p:sp>
      <p:pic>
        <p:nvPicPr>
          <p:cNvPr id="7475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358" y="365125"/>
            <a:ext cx="152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0950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Income Quality Review</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58</a:t>
            </a:fld>
            <a:endParaRPr lang="en-US" dirty="0"/>
          </a:p>
        </p:txBody>
      </p:sp>
      <p:sp>
        <p:nvSpPr>
          <p:cNvPr id="75779" name="Content Placeholder 2"/>
          <p:cNvSpPr>
            <a:spLocks noGrp="1"/>
          </p:cNvSpPr>
          <p:nvPr>
            <p:ph sz="quarter" idx="12"/>
          </p:nvPr>
        </p:nvSpPr>
        <p:spPr/>
        <p:txBody>
          <a:bodyPr/>
          <a:lstStyle/>
          <a:p>
            <a:r>
              <a:rPr lang="en-US" altLang="en-US" dirty="0" smtClean="0"/>
              <a:t>Have all business expenses been included?</a:t>
            </a:r>
          </a:p>
          <a:p>
            <a:pPr lvl="1"/>
            <a:r>
              <a:rPr lang="en-US" altLang="en-US" dirty="0" smtClean="0"/>
              <a:t>Does taxpayer have education expenses that could (should) be deducted on Sch C</a:t>
            </a:r>
          </a:p>
          <a:p>
            <a:r>
              <a:rPr lang="en-US" altLang="en-US" dirty="0" smtClean="0"/>
              <a:t>How does the state return look?</a:t>
            </a:r>
          </a:p>
          <a:p>
            <a:endParaRPr lang="en-US" altLang="en-US" dirty="0" smtClean="0"/>
          </a:p>
        </p:txBody>
      </p:sp>
    </p:spTree>
    <p:extLst>
      <p:ext uri="{BB962C8B-B14F-4D97-AF65-F5344CB8AC3E}">
        <p14:creationId xmlns:p14="http://schemas.microsoft.com/office/powerpoint/2010/main" val="16941892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Income</a:t>
            </a:r>
            <a:br>
              <a:rPr lang="en-US" dirty="0" smtClean="0"/>
            </a:br>
            <a:r>
              <a:rPr lang="en-US" dirty="0" smtClean="0"/>
              <a:t>Taxpayer Summary</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59</a:t>
            </a:fld>
            <a:endParaRPr lang="en-US" dirty="0"/>
          </a:p>
        </p:txBody>
      </p:sp>
      <p:sp>
        <p:nvSpPr>
          <p:cNvPr id="76803" name="Content Placeholder 6"/>
          <p:cNvSpPr>
            <a:spLocks noGrp="1"/>
          </p:cNvSpPr>
          <p:nvPr>
            <p:ph sz="quarter" idx="12"/>
          </p:nvPr>
        </p:nvSpPr>
        <p:spPr/>
        <p:txBody>
          <a:bodyPr>
            <a:normAutofit fontScale="92500" lnSpcReduction="10000"/>
          </a:bodyPr>
          <a:lstStyle/>
          <a:p>
            <a:r>
              <a:rPr lang="en-US" altLang="en-US" dirty="0" smtClean="0"/>
              <a:t>Emphasize need to keep good records</a:t>
            </a:r>
          </a:p>
          <a:p>
            <a:pPr lvl="1"/>
            <a:r>
              <a:rPr lang="en-US" altLang="en-US" dirty="0" smtClean="0"/>
              <a:t>Can be paper or electronic</a:t>
            </a:r>
          </a:p>
          <a:p>
            <a:pPr lvl="1"/>
            <a:r>
              <a:rPr lang="en-US" altLang="en-US" dirty="0" smtClean="0"/>
              <a:t>Assures all income is accounted for</a:t>
            </a:r>
          </a:p>
          <a:p>
            <a:pPr lvl="1"/>
            <a:r>
              <a:rPr lang="en-US" altLang="en-US" dirty="0" smtClean="0"/>
              <a:t>Assures no expenses are forgotten</a:t>
            </a:r>
          </a:p>
          <a:p>
            <a:pPr lvl="1"/>
            <a:r>
              <a:rPr lang="en-US" altLang="en-US" dirty="0" smtClean="0"/>
              <a:t>Greatly facilitates tax return preparation</a:t>
            </a:r>
          </a:p>
          <a:p>
            <a:pPr lvl="1"/>
            <a:endParaRPr lang="en-US" altLang="en-US" dirty="0" smtClean="0"/>
          </a:p>
        </p:txBody>
      </p:sp>
      <p:pic>
        <p:nvPicPr>
          <p:cNvPr id="7680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471736"/>
            <a:ext cx="13716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422900"/>
            <a:ext cx="5905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05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904548E9-6249-43D8-B9E7-ADE044522384}" type="slidenum">
              <a:rPr lang="en-US" smtClean="0">
                <a:solidFill>
                  <a:prstClr val="black">
                    <a:tint val="75000"/>
                  </a:prstClr>
                </a:solidFill>
              </a:rPr>
              <a:pPr/>
              <a:t>6</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dirty="0" smtClean="0"/>
              <a:t>The Interview </a:t>
            </a:r>
            <a:endParaRPr lang="en-US" dirty="0"/>
          </a:p>
        </p:txBody>
      </p:sp>
      <p:sp>
        <p:nvSpPr>
          <p:cNvPr id="15363" name="Content Placeholder 2"/>
          <p:cNvSpPr>
            <a:spLocks noGrp="1"/>
          </p:cNvSpPr>
          <p:nvPr>
            <p:ph type="body" sz="quarter" idx="16"/>
          </p:nvPr>
        </p:nvSpPr>
        <p:spPr/>
        <p:txBody>
          <a:bodyPr/>
          <a:lstStyle/>
          <a:p>
            <a:r>
              <a:rPr lang="en-US" altLang="en-US" dirty="0" smtClean="0"/>
              <a:t>A conversation</a:t>
            </a:r>
          </a:p>
        </p:txBody>
      </p:sp>
      <p:pic>
        <p:nvPicPr>
          <p:cNvPr id="15365" name="Picture 6" descr="C:\Users\McHugh\AppData\Local\Microsoft\Windows\Temporary Internet Files\Content.IE5\FD9GFCA2\MC9003325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1488" y="381000"/>
            <a:ext cx="16446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90862"/>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3" y="3784600"/>
            <a:ext cx="8086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4691062"/>
            <a:ext cx="8172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5010150"/>
            <a:ext cx="7905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0485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sz="4200" dirty="0" smtClean="0"/>
              <a:t>Business Income</a:t>
            </a:r>
            <a:endParaRPr lang="en-US" altLang="en-US" sz="3000" dirty="0" smtClean="0"/>
          </a:p>
        </p:txBody>
      </p:sp>
      <p:sp>
        <p:nvSpPr>
          <p:cNvPr id="2" name="Footer Placeholder 1"/>
          <p:cNvSpPr>
            <a:spLocks noGrp="1"/>
          </p:cNvSpPr>
          <p:nvPr>
            <p:ph type="ftr" sz="quarter" idx="10"/>
          </p:nvPr>
        </p:nvSpPr>
        <p:spPr/>
        <p:txBody>
          <a:bodyPr/>
          <a:lstStyle/>
          <a:p>
            <a:r>
              <a:rPr lang="en-US" dirty="0" smtClean="0">
                <a:solidFill>
                  <a:prstClr val="black">
                    <a:tint val="75000"/>
                  </a:prstClr>
                </a:solidFill>
              </a:rPr>
              <a:t>NTTC Training - TY2016</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904548E9-6249-43D8-B9E7-ADE044522384}" type="slidenum">
              <a:rPr lang="en-US" smtClean="0">
                <a:solidFill>
                  <a:prstClr val="black">
                    <a:tint val="75000"/>
                  </a:prstClr>
                </a:solidFill>
              </a:rPr>
              <a:pPr/>
              <a:t>60</a:t>
            </a:fld>
            <a:endParaRPr lang="en-US" dirty="0">
              <a:solidFill>
                <a:prstClr val="black">
                  <a:tint val="75000"/>
                </a:prstClr>
              </a:solidFill>
            </a:endParaRPr>
          </a:p>
        </p:txBody>
      </p:sp>
      <p:pic>
        <p:nvPicPr>
          <p:cNvPr id="77827" name="Picture 6" descr="j0434411"/>
          <p:cNvPicPr>
            <a:picLocks noGrp="1" noChangeAspect="1" noChangeArrowheads="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a:xfrm>
            <a:off x="6172200" y="2444750"/>
            <a:ext cx="1625600" cy="1828800"/>
          </a:xfrm>
          <a:prstGeom prst="rect">
            <a:avLst/>
          </a:prstGeom>
          <a:noFill/>
        </p:spPr>
      </p:pic>
      <p:sp>
        <p:nvSpPr>
          <p:cNvPr id="77829" name="Text Box 3"/>
          <p:cNvSpPr txBox="1">
            <a:spLocks noChangeArrowheads="1"/>
          </p:cNvSpPr>
          <p:nvPr/>
        </p:nvSpPr>
        <p:spPr bwMode="auto">
          <a:xfrm>
            <a:off x="762000" y="1949450"/>
            <a:ext cx="464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182880" tIns="182880" rIns="182880" bIns="182880" anchor="ctr">
            <a:spAutoFit/>
          </a:bodyPr>
          <a:lstStyle>
            <a:lvl1pPr>
              <a:spcBef>
                <a:spcPts val="1800"/>
              </a:spcBef>
              <a:buClr>
                <a:srgbClr val="B54A10"/>
              </a:buClr>
              <a:buSzPct val="94000"/>
              <a:buFont typeface="Calibri" pitchFamily="34" charset="0"/>
              <a:buChar char="●"/>
              <a:tabLst>
                <a:tab pos="2979738" algn="r"/>
                <a:tab pos="3263900" algn="l"/>
              </a:tabLst>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tabLst>
                <a:tab pos="2979738" algn="r"/>
                <a:tab pos="3263900" algn="l"/>
              </a:tabLst>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tabLst>
                <a:tab pos="2979738" algn="r"/>
                <a:tab pos="3263900" algn="l"/>
              </a:tabLst>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tabLst>
                <a:tab pos="2979738" algn="r"/>
                <a:tab pos="3263900" algn="l"/>
              </a:tabLst>
              <a:defRPr sz="2400" b="1">
                <a:solidFill>
                  <a:schemeClr val="tx1"/>
                </a:solidFill>
                <a:latin typeface="Calibri" pitchFamily="34" charset="0"/>
              </a:defRPr>
            </a:lvl4pPr>
            <a:lvl5pPr marL="2057400" indent="-228600">
              <a:spcBef>
                <a:spcPct val="20000"/>
              </a:spcBef>
              <a:buClr>
                <a:srgbClr val="474B78"/>
              </a:buClr>
              <a:buFont typeface="Arial" charset="0"/>
              <a:buChar char="•"/>
              <a:tabLst>
                <a:tab pos="2979738" algn="r"/>
                <a:tab pos="3263900" algn="l"/>
              </a:tabLst>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9pPr>
          </a:lstStyle>
          <a:p>
            <a:pPr algn="ctr">
              <a:lnSpc>
                <a:spcPct val="120000"/>
              </a:lnSpc>
              <a:spcBef>
                <a:spcPct val="0"/>
              </a:spcBef>
              <a:buClrTx/>
              <a:buSzTx/>
              <a:buFontTx/>
              <a:buNone/>
            </a:pPr>
            <a:r>
              <a:rPr lang="en-US" altLang="en-US" sz="3600" dirty="0">
                <a:solidFill>
                  <a:srgbClr val="000099"/>
                </a:solidFill>
                <a:ea typeface="MS PGothic" pitchFamily="34" charset="-128"/>
              </a:rPr>
              <a:t>Questions</a:t>
            </a:r>
            <a:r>
              <a:rPr lang="en-US" altLang="en-US" dirty="0">
                <a:solidFill>
                  <a:srgbClr val="000099"/>
                </a:solidFill>
                <a:ea typeface="MS PGothic" pitchFamily="34" charset="-128"/>
              </a:rPr>
              <a:t>?</a:t>
            </a:r>
          </a:p>
        </p:txBody>
      </p:sp>
      <p:sp>
        <p:nvSpPr>
          <p:cNvPr id="77830" name="Text Box 3"/>
          <p:cNvSpPr txBox="1">
            <a:spLocks noChangeArrowheads="1"/>
          </p:cNvSpPr>
          <p:nvPr/>
        </p:nvSpPr>
        <p:spPr bwMode="auto">
          <a:xfrm>
            <a:off x="1752600" y="4449763"/>
            <a:ext cx="579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182880" tIns="182880" rIns="182880" bIns="182880" anchor="ctr">
            <a:spAutoFit/>
          </a:bodyPr>
          <a:lstStyle>
            <a:lvl1pPr>
              <a:spcBef>
                <a:spcPts val="1800"/>
              </a:spcBef>
              <a:buClr>
                <a:srgbClr val="B54A10"/>
              </a:buClr>
              <a:buSzPct val="94000"/>
              <a:buFont typeface="Calibri" pitchFamily="34" charset="0"/>
              <a:buChar char="●"/>
              <a:tabLst>
                <a:tab pos="2979738" algn="r"/>
                <a:tab pos="3263900" algn="l"/>
              </a:tabLst>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tabLst>
                <a:tab pos="2979738" algn="r"/>
                <a:tab pos="3263900" algn="l"/>
              </a:tabLst>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tabLst>
                <a:tab pos="2979738" algn="r"/>
                <a:tab pos="3263900" algn="l"/>
              </a:tabLst>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tabLst>
                <a:tab pos="2979738" algn="r"/>
                <a:tab pos="3263900" algn="l"/>
              </a:tabLst>
              <a:defRPr sz="2400" b="1">
                <a:solidFill>
                  <a:schemeClr val="tx1"/>
                </a:solidFill>
                <a:latin typeface="Calibri" pitchFamily="34" charset="0"/>
              </a:defRPr>
            </a:lvl4pPr>
            <a:lvl5pPr marL="2057400" indent="-228600">
              <a:spcBef>
                <a:spcPct val="20000"/>
              </a:spcBef>
              <a:buClr>
                <a:srgbClr val="474B78"/>
              </a:buClr>
              <a:buFont typeface="Arial" charset="0"/>
              <a:buChar char="•"/>
              <a:tabLst>
                <a:tab pos="2979738" algn="r"/>
                <a:tab pos="3263900" algn="l"/>
              </a:tabLst>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tabLst>
                <a:tab pos="2979738" algn="r"/>
                <a:tab pos="3263900" algn="l"/>
              </a:tabLst>
              <a:defRPr sz="2200" b="1">
                <a:solidFill>
                  <a:schemeClr val="tx1"/>
                </a:solidFill>
                <a:latin typeface="Calibri" pitchFamily="34" charset="0"/>
              </a:defRPr>
            </a:lvl9pPr>
          </a:lstStyle>
          <a:p>
            <a:pPr algn="ctr">
              <a:lnSpc>
                <a:spcPct val="120000"/>
              </a:lnSpc>
              <a:spcBef>
                <a:spcPct val="0"/>
              </a:spcBef>
              <a:buClrTx/>
              <a:buSzTx/>
              <a:buFontTx/>
              <a:buNone/>
            </a:pPr>
            <a:r>
              <a:rPr lang="en-US" altLang="en-US" sz="3600" dirty="0">
                <a:solidFill>
                  <a:srgbClr val="000099"/>
                </a:solidFill>
                <a:ea typeface="MS PGothic" pitchFamily="34" charset="-128"/>
              </a:rPr>
              <a:t>Comments…</a:t>
            </a:r>
          </a:p>
        </p:txBody>
      </p:sp>
    </p:spTree>
    <p:extLst>
      <p:ext uri="{BB962C8B-B14F-4D97-AF65-F5344CB8AC3E}">
        <p14:creationId xmlns:p14="http://schemas.microsoft.com/office/powerpoint/2010/main" val="145973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Interview – A Conversation</a:t>
            </a:r>
            <a:endParaRPr lang="en-US" dirty="0"/>
          </a:p>
        </p:txBody>
      </p:sp>
      <p:sp>
        <p:nvSpPr>
          <p:cNvPr id="4" name="Footer Placeholder 3"/>
          <p:cNvSpPr>
            <a:spLocks noGrp="1"/>
          </p:cNvSpPr>
          <p:nvPr>
            <p:ph type="ftr" sz="quarter" idx="10"/>
          </p:nvPr>
        </p:nvSpPr>
        <p:spPr/>
        <p:txBody>
          <a:bodyPr/>
          <a:lstStyle/>
          <a:p>
            <a:r>
              <a:rPr lang="en-US" smtClean="0"/>
              <a:t>NTTC Training - TY2016</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7</a:t>
            </a:fld>
            <a:endParaRPr lang="en-US" dirty="0"/>
          </a:p>
        </p:txBody>
      </p:sp>
      <p:sp>
        <p:nvSpPr>
          <p:cNvPr id="3" name="Content Placeholder 2"/>
          <p:cNvSpPr>
            <a:spLocks noGrp="1"/>
          </p:cNvSpPr>
          <p:nvPr>
            <p:ph sz="quarter" idx="12"/>
          </p:nvPr>
        </p:nvSpPr>
        <p:spPr/>
        <p:txBody>
          <a:bodyPr>
            <a:normAutofit fontScale="92500" lnSpcReduction="10000"/>
          </a:bodyPr>
          <a:lstStyle/>
          <a:p>
            <a:r>
              <a:rPr lang="en-US" altLang="en-US" smtClean="0"/>
              <a:t>Prior year return</a:t>
            </a:r>
          </a:p>
          <a:p>
            <a:r>
              <a:rPr lang="en-US" altLang="en-US" smtClean="0"/>
              <a:t>Nature of business</a:t>
            </a:r>
          </a:p>
          <a:p>
            <a:r>
              <a:rPr lang="en-US" altLang="en-US" smtClean="0"/>
              <a:t>Where is business conducted</a:t>
            </a:r>
          </a:p>
          <a:p>
            <a:r>
              <a:rPr lang="en-US" altLang="en-US" smtClean="0"/>
              <a:t>Net profit or loss</a:t>
            </a:r>
          </a:p>
          <a:p>
            <a:r>
              <a:rPr lang="en-US" altLang="en-US" smtClean="0"/>
              <a:t>Assets used in business</a:t>
            </a:r>
          </a:p>
          <a:p>
            <a:r>
              <a:rPr lang="en-US" altLang="en-US" smtClean="0"/>
              <a:t>Record of income and expenses</a:t>
            </a:r>
            <a:endParaRPr lang="en-US" altLang="en-US" dirty="0" smtClean="0"/>
          </a:p>
        </p:txBody>
      </p:sp>
    </p:spTree>
    <p:extLst>
      <p:ext uri="{BB962C8B-B14F-4D97-AF65-F5344CB8AC3E}">
        <p14:creationId xmlns:p14="http://schemas.microsoft.com/office/powerpoint/2010/main" val="855646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smtClean="0"/>
              <a:t>Interview – Limitations On Scope</a:t>
            </a:r>
          </a:p>
        </p:txBody>
      </p:sp>
      <p:sp>
        <p:nvSpPr>
          <p:cNvPr id="2" name="Footer Placeholder 1"/>
          <p:cNvSpPr>
            <a:spLocks noGrp="1"/>
          </p:cNvSpPr>
          <p:nvPr>
            <p:ph type="ftr" sz="quarter" idx="10"/>
          </p:nvPr>
        </p:nvSpPr>
        <p:spPr/>
        <p:txBody>
          <a:bodyPr/>
          <a:lstStyle/>
          <a:p>
            <a:r>
              <a:rPr lang="en-US" dirty="0" smtClean="0"/>
              <a:t>NTTC Training - TY2016</a:t>
            </a:r>
            <a:endParaRPr lang="en-US" dirty="0"/>
          </a:p>
        </p:txBody>
      </p:sp>
      <p:sp>
        <p:nvSpPr>
          <p:cNvPr id="3" name="Slide Number Placeholder 2"/>
          <p:cNvSpPr>
            <a:spLocks noGrp="1"/>
          </p:cNvSpPr>
          <p:nvPr>
            <p:ph type="sldNum" sz="quarter" idx="11"/>
          </p:nvPr>
        </p:nvSpPr>
        <p:spPr/>
        <p:txBody>
          <a:bodyPr/>
          <a:lstStyle/>
          <a:p>
            <a:fld id="{904548E9-6249-43D8-B9E7-ADE044522384}" type="slidenum">
              <a:rPr lang="en-US" smtClean="0"/>
              <a:pPr/>
              <a:t>8</a:t>
            </a:fld>
            <a:endParaRPr lang="en-US" dirty="0"/>
          </a:p>
        </p:txBody>
      </p:sp>
      <p:sp>
        <p:nvSpPr>
          <p:cNvPr id="29699" name="Rectangle 3"/>
          <p:cNvSpPr>
            <a:spLocks noGrp="1" noChangeArrowheads="1"/>
          </p:cNvSpPr>
          <p:nvPr>
            <p:ph sz="quarter" idx="12"/>
          </p:nvPr>
        </p:nvSpPr>
        <p:spPr/>
        <p:txBody>
          <a:bodyPr>
            <a:normAutofit fontScale="92500" lnSpcReduction="20000"/>
          </a:bodyPr>
          <a:lstStyle/>
          <a:p>
            <a:r>
              <a:rPr lang="en-US" altLang="en-US" dirty="0" smtClean="0"/>
              <a:t>No net loss</a:t>
            </a:r>
          </a:p>
          <a:p>
            <a:r>
              <a:rPr lang="en-US" altLang="en-US" dirty="0" smtClean="0"/>
              <a:t>Business expenses of $25,000 or less per Schedule C</a:t>
            </a:r>
          </a:p>
          <a:p>
            <a:r>
              <a:rPr lang="en-US" altLang="en-US" dirty="0" smtClean="0"/>
              <a:t>Can have more than one Sch C if more than one business</a:t>
            </a:r>
          </a:p>
          <a:p>
            <a:pPr marL="738188" lvl="1" indent="-396875">
              <a:buFont typeface="Wingdings" panose="05000000000000000000" pitchFamily="2" charset="2"/>
              <a:buChar char="Ø"/>
            </a:pPr>
            <a:r>
              <a:rPr lang="en-US" altLang="en-US" dirty="0" smtClean="0"/>
              <a:t>Do not combine businesses – If more than one business, need more than one Sch C</a:t>
            </a:r>
          </a:p>
          <a:p>
            <a:endParaRPr lang="en-US" altLang="en-US" dirty="0" smtClean="0"/>
          </a:p>
        </p:txBody>
      </p:sp>
    </p:spTree>
    <p:extLst>
      <p:ext uri="{BB962C8B-B14F-4D97-AF65-F5344CB8AC3E}">
        <p14:creationId xmlns:p14="http://schemas.microsoft.com/office/powerpoint/2010/main" val="4135101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smtClean="0"/>
              <a:t>Interview – Limitations On Scope</a:t>
            </a:r>
          </a:p>
        </p:txBody>
      </p:sp>
      <p:sp>
        <p:nvSpPr>
          <p:cNvPr id="2" name="Footer Placeholder 1"/>
          <p:cNvSpPr>
            <a:spLocks noGrp="1"/>
          </p:cNvSpPr>
          <p:nvPr>
            <p:ph type="ftr" sz="quarter" idx="10"/>
          </p:nvPr>
        </p:nvSpPr>
        <p:spPr/>
        <p:txBody>
          <a:bodyPr/>
          <a:lstStyle/>
          <a:p>
            <a:r>
              <a:rPr lang="en-US" dirty="0" smtClean="0"/>
              <a:t>NTTC Training - TY2016</a:t>
            </a:r>
            <a:endParaRPr lang="en-US" dirty="0"/>
          </a:p>
        </p:txBody>
      </p:sp>
      <p:sp>
        <p:nvSpPr>
          <p:cNvPr id="3" name="Slide Number Placeholder 2"/>
          <p:cNvSpPr>
            <a:spLocks noGrp="1"/>
          </p:cNvSpPr>
          <p:nvPr>
            <p:ph type="sldNum" sz="quarter" idx="11"/>
          </p:nvPr>
        </p:nvSpPr>
        <p:spPr/>
        <p:txBody>
          <a:bodyPr/>
          <a:lstStyle/>
          <a:p>
            <a:fld id="{904548E9-6249-43D8-B9E7-ADE044522384}" type="slidenum">
              <a:rPr lang="en-US" smtClean="0"/>
              <a:pPr/>
              <a:t>9</a:t>
            </a:fld>
            <a:endParaRPr lang="en-US" dirty="0"/>
          </a:p>
        </p:txBody>
      </p:sp>
      <p:sp>
        <p:nvSpPr>
          <p:cNvPr id="29699" name="Rectangle 3"/>
          <p:cNvSpPr>
            <a:spLocks noGrp="1" noChangeArrowheads="1"/>
          </p:cNvSpPr>
          <p:nvPr>
            <p:ph sz="quarter" idx="12"/>
          </p:nvPr>
        </p:nvSpPr>
        <p:spPr/>
        <p:txBody>
          <a:bodyPr>
            <a:normAutofit lnSpcReduction="10000"/>
          </a:bodyPr>
          <a:lstStyle/>
          <a:p>
            <a:r>
              <a:rPr lang="en-US" altLang="en-US" dirty="0" smtClean="0"/>
              <a:t>Only sole proprietor</a:t>
            </a:r>
          </a:p>
          <a:p>
            <a:pPr lvl="1"/>
            <a:r>
              <a:rPr lang="en-US" altLang="en-US" dirty="0" smtClean="0"/>
              <a:t>No employees/no 1099 payments</a:t>
            </a:r>
          </a:p>
          <a:p>
            <a:r>
              <a:rPr lang="en-US" altLang="en-US" dirty="0" smtClean="0"/>
              <a:t>Self-employed health insurance adjustment (1040 Line 29) is out of scope</a:t>
            </a:r>
          </a:p>
          <a:p>
            <a:r>
              <a:rPr lang="en-US" altLang="en-US" dirty="0" smtClean="0"/>
              <a:t>No SEP/SIMPLE contribution</a:t>
            </a:r>
          </a:p>
          <a:p>
            <a:pPr lvl="1"/>
            <a:endParaRPr lang="en-US" altLang="en-US" dirty="0" smtClean="0"/>
          </a:p>
        </p:txBody>
      </p:sp>
    </p:spTree>
    <p:extLst>
      <p:ext uri="{BB962C8B-B14F-4D97-AF65-F5344CB8AC3E}">
        <p14:creationId xmlns:p14="http://schemas.microsoft.com/office/powerpoint/2010/main" val="1307538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~NTTC 2016 Template</Template>
  <TotalTime>0</TotalTime>
  <Words>4452</Words>
  <Application>Microsoft Office PowerPoint</Application>
  <PresentationFormat>On-screen Show (4:3)</PresentationFormat>
  <Paragraphs>775</Paragraphs>
  <Slides>60</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MS PGothic</vt:lpstr>
      <vt:lpstr>Arial</vt:lpstr>
      <vt:lpstr>Calibri</vt:lpstr>
      <vt:lpstr>Verdana</vt:lpstr>
      <vt:lpstr>Wingdings</vt:lpstr>
      <vt:lpstr>NTTC</vt:lpstr>
      <vt:lpstr>Business Income</vt:lpstr>
      <vt:lpstr>Is it a Business?</vt:lpstr>
      <vt:lpstr>A Business</vt:lpstr>
      <vt:lpstr>Income Producing, Not a Business</vt:lpstr>
      <vt:lpstr>Not Entered Into for Profit</vt:lpstr>
      <vt:lpstr>The Interview </vt:lpstr>
      <vt:lpstr>The Interview – A Conversation</vt:lpstr>
      <vt:lpstr>Interview – Limitations On Scope</vt:lpstr>
      <vt:lpstr>Interview – Limitations On Scope</vt:lpstr>
      <vt:lpstr>Interview – Limitations On Scope</vt:lpstr>
      <vt:lpstr>Interview – Limitations On Scope</vt:lpstr>
      <vt:lpstr>Interview – Limitations On Scope</vt:lpstr>
      <vt:lpstr>Interview – Limitations On Scope</vt:lpstr>
      <vt:lpstr>Inventory Quiz </vt:lpstr>
      <vt:lpstr>Interview – Business Income</vt:lpstr>
      <vt:lpstr>What if it is NOT a Business*</vt:lpstr>
      <vt:lpstr>What if it is NOT a Business*</vt:lpstr>
      <vt:lpstr>If it is a Business – Line 12</vt:lpstr>
      <vt:lpstr>Schedule C Quiz</vt:lpstr>
      <vt:lpstr>Schedule C Input</vt:lpstr>
      <vt:lpstr>Schedule C</vt:lpstr>
      <vt:lpstr>Schedule C Input</vt:lpstr>
      <vt:lpstr>Business Code</vt:lpstr>
      <vt:lpstr>Business Code – Practice</vt:lpstr>
      <vt:lpstr>More Entries for Schedule C</vt:lpstr>
      <vt:lpstr>Schedule C Questions</vt:lpstr>
      <vt:lpstr>Business Income – 1099-MISC</vt:lpstr>
      <vt:lpstr>Business Income – 1099-MISC</vt:lpstr>
      <vt:lpstr>1099-MISC in TaxSlayer</vt:lpstr>
      <vt:lpstr>Business Income – Schedule C Income</vt:lpstr>
      <vt:lpstr>Statutory Employee (rare)</vt:lpstr>
      <vt:lpstr>Statutory Employee</vt:lpstr>
      <vt:lpstr>Statutory Employee  in TaxSlayer</vt:lpstr>
      <vt:lpstr>Statutory Employee</vt:lpstr>
      <vt:lpstr>Statutory Employee in TaxSlayer</vt:lpstr>
      <vt:lpstr>Business Income Quiz</vt:lpstr>
      <vt:lpstr>Business Expenses</vt:lpstr>
      <vt:lpstr>Business Expenses</vt:lpstr>
      <vt:lpstr>Business –Car and Truck Expenses </vt:lpstr>
      <vt:lpstr>Business Expense Quiz</vt:lpstr>
      <vt:lpstr>Business Expense Quiz</vt:lpstr>
      <vt:lpstr>Business Mileage </vt:lpstr>
      <vt:lpstr>Business Mileage </vt:lpstr>
      <vt:lpstr>Business Mileage </vt:lpstr>
      <vt:lpstr>Business Mileage </vt:lpstr>
      <vt:lpstr>Business Mileage Quiz</vt:lpstr>
      <vt:lpstr>Business Mileage Quiz</vt:lpstr>
      <vt:lpstr>Business Expense – Outside Office</vt:lpstr>
      <vt:lpstr>De minimis election</vt:lpstr>
      <vt:lpstr>Business Expense – Computer</vt:lpstr>
      <vt:lpstr>Business Expenses – Telephone</vt:lpstr>
      <vt:lpstr>Meals and Entertainment</vt:lpstr>
      <vt:lpstr>Business Expense – Meals and Entertainment</vt:lpstr>
      <vt:lpstr>Business Gifts</vt:lpstr>
      <vt:lpstr>Health Insurance</vt:lpstr>
      <vt:lpstr>Business Income</vt:lpstr>
      <vt:lpstr>Business Income Quality Review</vt:lpstr>
      <vt:lpstr>Business Income Quality Review</vt:lpstr>
      <vt:lpstr>Business Income Taxpayer Summary</vt:lpstr>
      <vt:lpstr>Business Income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2016-11-15T18:08:18Z</dcterms:created>
  <dcterms:modified xsi:type="dcterms:W3CDTF">2016-12-21T21:25:51Z</dcterms:modified>
</cp:coreProperties>
</file>